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8" r:id="rId4"/>
    <p:sldId id="276" r:id="rId5"/>
    <p:sldId id="275" r:id="rId6"/>
    <p:sldId id="261" r:id="rId7"/>
    <p:sldId id="264" r:id="rId8"/>
    <p:sldId id="278" r:id="rId9"/>
    <p:sldId id="279" r:id="rId10"/>
    <p:sldId id="266" r:id="rId11"/>
    <p:sldId id="267" r:id="rId12"/>
    <p:sldId id="263" r:id="rId13"/>
    <p:sldId id="277" r:id="rId14"/>
    <p:sldId id="271" r:id="rId15"/>
    <p:sldId id="272" r:id="rId16"/>
    <p:sldId id="285" r:id="rId17"/>
    <p:sldId id="284" r:id="rId18"/>
    <p:sldId id="286" r:id="rId19"/>
    <p:sldId id="282" r:id="rId20"/>
    <p:sldId id="287" r:id="rId21"/>
    <p:sldId id="274" r:id="rId22"/>
    <p:sldId id="288" r:id="rId23"/>
    <p:sldId id="283" r:id="rId24"/>
    <p:sldId id="273" r:id="rId25"/>
    <p:sldId id="291" r:id="rId26"/>
    <p:sldId id="280" r:id="rId27"/>
    <p:sldId id="290" r:id="rId28"/>
    <p:sldId id="281" r:id="rId29"/>
    <p:sldId id="289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Штрафи за правопорушення   за І семестр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Паління</c:v>
                </c:pt>
                <c:pt idx="1">
                  <c:v>Пропуски занять</c:v>
                </c:pt>
                <c:pt idx="2">
                  <c:v>Домашнє насилля</c:v>
                </c:pt>
                <c:pt idx="3">
                  <c:v>Поведінка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2.5</c:v>
                </c:pt>
                <c:pt idx="2">
                  <c:v>1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C0-4ED6-BB49-2ED5C33D2C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Паління</c:v>
                </c:pt>
                <c:pt idx="1">
                  <c:v>Пропуски занять</c:v>
                </c:pt>
                <c:pt idx="2">
                  <c:v>Домашнє насилля</c:v>
                </c:pt>
                <c:pt idx="3">
                  <c:v>Поведінка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C0-4ED6-BB49-2ED5C33D2C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Паління</c:v>
                </c:pt>
                <c:pt idx="1">
                  <c:v>Пропуски занять</c:v>
                </c:pt>
                <c:pt idx="2">
                  <c:v>Домашнє насилля</c:v>
                </c:pt>
                <c:pt idx="3">
                  <c:v>Поведінка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C0-4ED6-BB49-2ED5C33D2C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779520"/>
        <c:axId val="60793600"/>
      </c:barChart>
      <c:catAx>
        <c:axId val="6077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93600"/>
        <c:crosses val="autoZero"/>
        <c:auto val="1"/>
        <c:lblAlgn val="ctr"/>
        <c:lblOffset val="100"/>
        <c:noMultiLvlLbl val="0"/>
      </c:catAx>
      <c:valAx>
        <c:axId val="607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7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4E4E2-5A87-4ABB-A433-469A8AEA3AEE}" type="doc">
      <dgm:prSet loTypeId="urn:microsoft.com/office/officeart/2005/8/layout/venn1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B18A78C-7DB2-4914-AC72-B5B45E43190F}">
      <dgm:prSet custT="1"/>
      <dgm:spPr/>
      <dgm:t>
        <a:bodyPr/>
        <a:lstStyle/>
        <a:p>
          <a:r>
            <a:rPr lang="uk-UA" sz="1400" b="1" dirty="0">
              <a:latin typeface="Bookman Old Style" panose="02050604050505020204" pitchFamily="18" charset="0"/>
            </a:rPr>
            <a:t>Взаємодія закладу з батьками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F1418ED8-13BC-43CF-AECA-EA71A0621901}" type="sibTrans" cxnId="{5A0D6F1C-51B3-45B9-BC96-40BAB7F16620}">
      <dgm:prSet/>
      <dgm:spPr/>
      <dgm:t>
        <a:bodyPr/>
        <a:lstStyle/>
        <a:p>
          <a:endParaRPr lang="ru-RU"/>
        </a:p>
      </dgm:t>
    </dgm:pt>
    <dgm:pt modelId="{B2A8CEFC-CB13-44E3-83DC-2423C44BC170}" type="parTrans" cxnId="{5A0D6F1C-51B3-45B9-BC96-40BAB7F16620}">
      <dgm:prSet/>
      <dgm:spPr/>
      <dgm:t>
        <a:bodyPr/>
        <a:lstStyle/>
        <a:p>
          <a:endParaRPr lang="ru-RU"/>
        </a:p>
      </dgm:t>
    </dgm:pt>
    <dgm:pt modelId="{87A86693-5B58-4978-BC13-3734BEEBED08}">
      <dgm:prSet custT="1"/>
      <dgm:spPr/>
      <dgm:t>
        <a:bodyPr/>
        <a:lstStyle/>
        <a:p>
          <a:r>
            <a:rPr lang="uk-UA" sz="1400" b="1" dirty="0">
              <a:latin typeface="Bookman Old Style" panose="02050604050505020204" pitchFamily="18" charset="0"/>
            </a:rPr>
            <a:t>Співпраця з УССД та КМСД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E7FB600F-F3E0-46A3-9B77-24D8193E0473}" type="sibTrans" cxnId="{EB2ABE53-271B-476B-9CA3-BD55EE66B5A3}">
      <dgm:prSet/>
      <dgm:spPr/>
      <dgm:t>
        <a:bodyPr/>
        <a:lstStyle/>
        <a:p>
          <a:endParaRPr lang="ru-RU"/>
        </a:p>
      </dgm:t>
    </dgm:pt>
    <dgm:pt modelId="{B62569DF-30B7-4F95-B839-C9B02B980E92}" type="parTrans" cxnId="{EB2ABE53-271B-476B-9CA3-BD55EE66B5A3}">
      <dgm:prSet/>
      <dgm:spPr/>
      <dgm:t>
        <a:bodyPr/>
        <a:lstStyle/>
        <a:p>
          <a:endParaRPr lang="ru-RU"/>
        </a:p>
      </dgm:t>
    </dgm:pt>
    <dgm:pt modelId="{CE90E97A-34F6-4C67-B432-C180199141BD}">
      <dgm:prSet/>
      <dgm:spPr/>
      <dgm:t>
        <a:bodyPr/>
        <a:lstStyle/>
        <a:p>
          <a:r>
            <a:rPr lang="uk-UA" b="1" dirty="0">
              <a:latin typeface="Bookman Old Style" panose="02050604050505020204" pitchFamily="18" charset="0"/>
            </a:rPr>
            <a:t>Штрафи</a:t>
          </a:r>
          <a:r>
            <a:rPr lang="uk-UA" b="1" baseline="0" dirty="0">
              <a:latin typeface="Bookman Old Style" panose="02050604050505020204" pitchFamily="18" charset="0"/>
            </a:rPr>
            <a:t> для батьків школярів</a:t>
          </a:r>
          <a:endParaRPr lang="ru-RU" b="1" dirty="0">
            <a:latin typeface="Bookman Old Style" panose="02050604050505020204" pitchFamily="18" charset="0"/>
          </a:endParaRPr>
        </a:p>
      </dgm:t>
    </dgm:pt>
    <dgm:pt modelId="{AF6F313A-90BA-4B86-9F25-049559DA206D}" type="sibTrans" cxnId="{8C9DCB61-310B-4D4B-BDE1-FE9845656A0C}">
      <dgm:prSet/>
      <dgm:spPr/>
      <dgm:t>
        <a:bodyPr/>
        <a:lstStyle/>
        <a:p>
          <a:endParaRPr lang="ru-RU"/>
        </a:p>
      </dgm:t>
    </dgm:pt>
    <dgm:pt modelId="{BB0F0404-8210-47BC-88CA-F1360B8F1BBE}" type="parTrans" cxnId="{8C9DCB61-310B-4D4B-BDE1-FE9845656A0C}">
      <dgm:prSet/>
      <dgm:spPr/>
      <dgm:t>
        <a:bodyPr/>
        <a:lstStyle/>
        <a:p>
          <a:endParaRPr lang="ru-RU"/>
        </a:p>
      </dgm:t>
    </dgm:pt>
    <dgm:pt modelId="{C43BC4D4-7AF4-4794-84D4-1604F658A516}">
      <dgm:prSet phldrT="[Текст]" custT="1"/>
      <dgm:spPr/>
      <dgm:t>
        <a:bodyPr/>
        <a:lstStyle/>
        <a:p>
          <a:r>
            <a:rPr lang="uk-UA" sz="1400" b="1" dirty="0">
              <a:latin typeface="Bookman Old Style" panose="02050604050505020204" pitchFamily="18" charset="0"/>
            </a:rPr>
            <a:t>Робота з учнями схильними до правопорушень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DFB6DD01-09E1-42B3-9F60-8C6E7AA6FCD8}" type="sibTrans" cxnId="{BA002C0B-BAC1-4666-8A15-7A3297FB26B4}">
      <dgm:prSet/>
      <dgm:spPr/>
      <dgm:t>
        <a:bodyPr/>
        <a:lstStyle/>
        <a:p>
          <a:endParaRPr lang="ru-RU"/>
        </a:p>
      </dgm:t>
    </dgm:pt>
    <dgm:pt modelId="{C021BE65-5540-4F80-8AAB-FEA03BDBC1F7}" type="parTrans" cxnId="{BA002C0B-BAC1-4666-8A15-7A3297FB26B4}">
      <dgm:prSet/>
      <dgm:spPr/>
      <dgm:t>
        <a:bodyPr/>
        <a:lstStyle/>
        <a:p>
          <a:endParaRPr lang="ru-RU"/>
        </a:p>
      </dgm:t>
    </dgm:pt>
    <dgm:pt modelId="{91D83518-F3F2-4159-970C-4680D51FBF2F}">
      <dgm:prSet phldrT="[Текст]" custT="1"/>
      <dgm:spPr/>
      <dgm:t>
        <a:bodyPr/>
        <a:lstStyle/>
        <a:p>
          <a:r>
            <a:rPr lang="uk-UA" sz="1400" b="1" dirty="0">
              <a:latin typeface="Bookman Old Style" panose="02050604050505020204" pitchFamily="18" charset="0"/>
            </a:rPr>
            <a:t>Просвітницька робота з учнями,  самоврядуванн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0D4222CC-9E04-4BDD-8646-76D03E92A39B}" type="sibTrans" cxnId="{66636159-7C6D-4ACA-B3C4-5B916C6F07DF}">
      <dgm:prSet/>
      <dgm:spPr/>
      <dgm:t>
        <a:bodyPr/>
        <a:lstStyle/>
        <a:p>
          <a:endParaRPr lang="ru-RU"/>
        </a:p>
      </dgm:t>
    </dgm:pt>
    <dgm:pt modelId="{2E657677-F1FC-445E-B91E-6B7D2E35B591}" type="parTrans" cxnId="{66636159-7C6D-4ACA-B3C4-5B916C6F07DF}">
      <dgm:prSet/>
      <dgm:spPr/>
      <dgm:t>
        <a:bodyPr/>
        <a:lstStyle/>
        <a:p>
          <a:endParaRPr lang="ru-RU"/>
        </a:p>
      </dgm:t>
    </dgm:pt>
    <dgm:pt modelId="{984E20FE-DE2D-4079-8811-7D44728C74C8}">
      <dgm:prSet custT="1"/>
      <dgm:spPr/>
      <dgm:t>
        <a:bodyPr/>
        <a:lstStyle/>
        <a:p>
          <a:r>
            <a:rPr lang="uk-UA" sz="1400" b="1" dirty="0">
              <a:latin typeface="Bookman Old Style" panose="02050604050505020204" pitchFamily="18" charset="0"/>
            </a:rPr>
            <a:t>Контроль за відвідуванням учнями навчальних занять</a:t>
          </a:r>
          <a:endParaRPr lang="ru-RU" sz="1400" b="1" dirty="0">
            <a:latin typeface="Bookman Old Style" panose="02050604050505020204" pitchFamily="18" charset="0"/>
          </a:endParaRPr>
        </a:p>
      </dgm:t>
    </dgm:pt>
    <dgm:pt modelId="{DB17CE15-28AF-4D9F-B7F3-CE225C40F8C9}" type="sibTrans" cxnId="{AB718036-D2F4-4AA8-A0BB-EB4DD9E64C41}">
      <dgm:prSet/>
      <dgm:spPr/>
      <dgm:t>
        <a:bodyPr/>
        <a:lstStyle/>
        <a:p>
          <a:endParaRPr lang="ru-RU"/>
        </a:p>
      </dgm:t>
    </dgm:pt>
    <dgm:pt modelId="{8FC561B4-1B81-4D2C-937F-D383CFEBD8F0}" type="parTrans" cxnId="{AB718036-D2F4-4AA8-A0BB-EB4DD9E64C41}">
      <dgm:prSet/>
      <dgm:spPr/>
      <dgm:t>
        <a:bodyPr/>
        <a:lstStyle/>
        <a:p>
          <a:endParaRPr lang="ru-RU"/>
        </a:p>
      </dgm:t>
    </dgm:pt>
    <dgm:pt modelId="{308BFE4F-DE6B-48BD-A4A0-14E6C7D27880}">
      <dgm:prSet/>
      <dgm:spPr/>
      <dgm:t>
        <a:bodyPr/>
        <a:lstStyle/>
        <a:p>
          <a:r>
            <a:rPr lang="uk-UA" b="1" dirty="0">
              <a:latin typeface="Bookman Old Style" panose="02050604050505020204" pitchFamily="18" charset="0"/>
            </a:rPr>
            <a:t>Рада профілактики правопорушень</a:t>
          </a:r>
          <a:endParaRPr lang="ru-RU" b="1" dirty="0">
            <a:latin typeface="Bookman Old Style" panose="02050604050505020204" pitchFamily="18" charset="0"/>
          </a:endParaRPr>
        </a:p>
      </dgm:t>
    </dgm:pt>
    <dgm:pt modelId="{123D218F-3742-4999-961A-3995CB85D77C}" type="parTrans" cxnId="{6F764E21-1A27-40CC-B7E0-E6F3EE232CFE}">
      <dgm:prSet/>
      <dgm:spPr/>
      <dgm:t>
        <a:bodyPr/>
        <a:lstStyle/>
        <a:p>
          <a:endParaRPr lang="ru-RU"/>
        </a:p>
      </dgm:t>
    </dgm:pt>
    <dgm:pt modelId="{1777C88E-1200-4C8B-B953-5487382A332A}" type="sibTrans" cxnId="{6F764E21-1A27-40CC-B7E0-E6F3EE232CFE}">
      <dgm:prSet/>
      <dgm:spPr/>
      <dgm:t>
        <a:bodyPr/>
        <a:lstStyle/>
        <a:p>
          <a:endParaRPr lang="ru-RU"/>
        </a:p>
      </dgm:t>
    </dgm:pt>
    <dgm:pt modelId="{480B7924-748F-4219-A179-D3E909747FB5}">
      <dgm:prSet/>
      <dgm:spPr/>
      <dgm:t>
        <a:bodyPr/>
        <a:lstStyle/>
        <a:p>
          <a:endParaRPr lang="ru-RU"/>
        </a:p>
      </dgm:t>
    </dgm:pt>
    <dgm:pt modelId="{816337A1-5F9F-465A-8139-3E2570394F3A}" type="parTrans" cxnId="{9237A0F9-6F26-4D5E-8E38-79EE99962144}">
      <dgm:prSet/>
      <dgm:spPr/>
      <dgm:t>
        <a:bodyPr/>
        <a:lstStyle/>
        <a:p>
          <a:endParaRPr lang="ru-RU"/>
        </a:p>
      </dgm:t>
    </dgm:pt>
    <dgm:pt modelId="{CE5A225F-C09B-464C-8EBC-AF1A5044C6F8}" type="sibTrans" cxnId="{9237A0F9-6F26-4D5E-8E38-79EE99962144}">
      <dgm:prSet/>
      <dgm:spPr/>
      <dgm:t>
        <a:bodyPr/>
        <a:lstStyle/>
        <a:p>
          <a:endParaRPr lang="ru-RU"/>
        </a:p>
      </dgm:t>
    </dgm:pt>
    <dgm:pt modelId="{62B7BBB5-B850-4250-B77F-38838DEC24DD}">
      <dgm:prSet/>
      <dgm:spPr/>
      <dgm:t>
        <a:bodyPr/>
        <a:lstStyle/>
        <a:p>
          <a:endParaRPr lang="ru-RU"/>
        </a:p>
      </dgm:t>
    </dgm:pt>
    <dgm:pt modelId="{A22F8916-D510-40A4-A1A4-9B6C8146EAF3}" type="parTrans" cxnId="{824EB073-771C-4874-9051-6FE63DB1AE91}">
      <dgm:prSet/>
      <dgm:spPr/>
      <dgm:t>
        <a:bodyPr/>
        <a:lstStyle/>
        <a:p>
          <a:endParaRPr lang="ru-RU"/>
        </a:p>
      </dgm:t>
    </dgm:pt>
    <dgm:pt modelId="{D9B41429-D8B7-4DCC-9CE3-F60B18E9B160}" type="sibTrans" cxnId="{824EB073-771C-4874-9051-6FE63DB1AE91}">
      <dgm:prSet/>
      <dgm:spPr/>
      <dgm:t>
        <a:bodyPr/>
        <a:lstStyle/>
        <a:p>
          <a:endParaRPr lang="ru-RU"/>
        </a:p>
      </dgm:t>
    </dgm:pt>
    <dgm:pt modelId="{804FB246-9B33-4F96-AE88-65067C12608A}">
      <dgm:prSet/>
      <dgm:spPr/>
      <dgm:t>
        <a:bodyPr/>
        <a:lstStyle/>
        <a:p>
          <a:endParaRPr lang="ru-RU"/>
        </a:p>
      </dgm:t>
    </dgm:pt>
    <dgm:pt modelId="{46C40BD2-0D00-4009-8F16-08182922162A}" type="parTrans" cxnId="{EE10488C-83C4-4C94-9815-06F34ACB178F}">
      <dgm:prSet/>
      <dgm:spPr/>
      <dgm:t>
        <a:bodyPr/>
        <a:lstStyle/>
        <a:p>
          <a:endParaRPr lang="ru-RU"/>
        </a:p>
      </dgm:t>
    </dgm:pt>
    <dgm:pt modelId="{D20F8FC1-2993-4C97-B6DA-42DF0B018A41}" type="sibTrans" cxnId="{EE10488C-83C4-4C94-9815-06F34ACB178F}">
      <dgm:prSet/>
      <dgm:spPr/>
      <dgm:t>
        <a:bodyPr/>
        <a:lstStyle/>
        <a:p>
          <a:endParaRPr lang="ru-RU"/>
        </a:p>
      </dgm:t>
    </dgm:pt>
    <dgm:pt modelId="{7A35BA44-1863-441B-96A0-FAE55AD7C388}" type="pres">
      <dgm:prSet presAssocID="{7BA4E4E2-5A87-4ABB-A433-469A8AEA3AE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5A5627-3FDF-47FE-8B3E-F16BB0245BC2}" type="pres">
      <dgm:prSet presAssocID="{C43BC4D4-7AF4-4794-84D4-1604F658A516}" presName="circ1" presStyleLbl="vennNode1" presStyleIdx="0" presStyleCnt="7" custScaleX="183437" custScaleY="66223" custLinFactX="100000" custLinFactNeighborX="109939" custLinFactNeighborY="71003"/>
      <dgm:spPr>
        <a:ln>
          <a:solidFill>
            <a:srgbClr val="FF0000"/>
          </a:solidFill>
        </a:ln>
      </dgm:spPr>
    </dgm:pt>
    <dgm:pt modelId="{7C634018-F355-4234-9D32-5E1F955E2ECA}" type="pres">
      <dgm:prSet presAssocID="{C43BC4D4-7AF4-4794-84D4-1604F658A516}" presName="circ1Tx" presStyleLbl="revTx" presStyleIdx="0" presStyleCnt="0" custLinFactNeighborX="225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90E85-0AA2-4661-A09D-519FA5137D66}" type="pres">
      <dgm:prSet presAssocID="{984E20FE-DE2D-4079-8811-7D44728C74C8}" presName="circ2" presStyleLbl="vennNode1" presStyleIdx="1" presStyleCnt="7" custScaleX="168843" custScaleY="66052" custLinFactNeighborX="-26319" custLinFactNeighborY="7273"/>
      <dgm:spPr>
        <a:ln>
          <a:solidFill>
            <a:srgbClr val="FF0000"/>
          </a:solidFill>
        </a:ln>
      </dgm:spPr>
    </dgm:pt>
    <dgm:pt modelId="{C06E05D1-9943-415D-BF95-D432427C7BC5}" type="pres">
      <dgm:prSet presAssocID="{984E20FE-DE2D-4079-8811-7D44728C74C8}" presName="circ2Tx" presStyleLbl="revTx" presStyleIdx="0" presStyleCnt="0" custScaleX="122922" custLinFactNeighborX="48454" custLinFactNeighborY="-1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090C9-A3A0-4786-A5D3-811C61A058E8}" type="pres">
      <dgm:prSet presAssocID="{CE90E97A-34F6-4C67-B432-C180199141BD}" presName="circ3" presStyleLbl="vennNode1" presStyleIdx="2" presStyleCnt="7" custScaleX="147512" custScaleY="70847" custLinFactX="-100000" custLinFactNeighborX="-141170" custLinFactNeighborY="-84144"/>
      <dgm:spPr>
        <a:ln>
          <a:solidFill>
            <a:srgbClr val="FF0000"/>
          </a:solidFill>
        </a:ln>
      </dgm:spPr>
    </dgm:pt>
    <dgm:pt modelId="{B0C4CC56-BA4F-45EE-8B88-50F3CA5307BB}" type="pres">
      <dgm:prSet presAssocID="{CE90E97A-34F6-4C67-B432-C180199141BD}" presName="circ3Tx" presStyleLbl="revTx" presStyleIdx="0" presStyleCnt="0" custLinFactX="-31583" custLinFactY="10790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27335-E050-466D-9BF2-D7E530433BCD}" type="pres">
      <dgm:prSet presAssocID="{87A86693-5B58-4978-BC13-3734BEEBED08}" presName="circ4" presStyleLbl="vennNode1" presStyleIdx="3" presStyleCnt="7" custFlipHor="1" custScaleX="14304" custScaleY="5202" custLinFactNeighborX="67800" custLinFactNeighborY="63303"/>
      <dgm:spPr/>
    </dgm:pt>
    <dgm:pt modelId="{EE186DB1-4234-4B55-A55A-FDA47A5E89FF}" type="pres">
      <dgm:prSet presAssocID="{87A86693-5B58-4978-BC13-3734BEEBED08}" presName="circ4Tx" presStyleLbl="revTx" presStyleIdx="0" presStyleCnt="0" custLinFactX="-100000" custLinFactY="-100000" custLinFactNeighborX="-179908" custLinFactNeighborY="-179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F7921-1FEC-43EE-AF22-FE9FD04DA2F6}" type="pres">
      <dgm:prSet presAssocID="{AB18A78C-7DB2-4914-AC72-B5B45E43190F}" presName="circ5" presStyleLbl="vennNode1" presStyleIdx="4" presStyleCnt="7" custScaleX="169061" custScaleY="64879" custLinFactX="-92191" custLinFactNeighborX="-100000" custLinFactNeighborY="-11292"/>
      <dgm:spPr>
        <a:ln>
          <a:solidFill>
            <a:srgbClr val="FF0000"/>
          </a:solidFill>
        </a:ln>
      </dgm:spPr>
    </dgm:pt>
    <dgm:pt modelId="{4B95E2A2-559B-4E46-AF1D-83DA59B2F2D4}" type="pres">
      <dgm:prSet presAssocID="{AB18A78C-7DB2-4914-AC72-B5B45E43190F}" presName="circ5Tx" presStyleLbl="revTx" presStyleIdx="0" presStyleCnt="0" custLinFactY="-25415" custLinFactNeighborX="-7946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6C0E3-4B74-4CE0-BFA2-E66EBC63DCD8}" type="pres">
      <dgm:prSet presAssocID="{308BFE4F-DE6B-48BD-A4A0-14E6C7D27880}" presName="circ6" presStyleLbl="vennNode1" presStyleIdx="5" presStyleCnt="7" custScaleX="169105" custScaleY="62763" custLinFactY="-49137" custLinFactNeighborX="38109" custLinFactNeighborY="-100000"/>
      <dgm:spPr>
        <a:ln>
          <a:solidFill>
            <a:srgbClr val="FF0000"/>
          </a:solidFill>
        </a:ln>
      </dgm:spPr>
    </dgm:pt>
    <dgm:pt modelId="{3E445513-A855-4C94-B079-F168D601D907}" type="pres">
      <dgm:prSet presAssocID="{308BFE4F-DE6B-48BD-A4A0-14E6C7D27880}" presName="circ6Tx" presStyleLbl="revTx" presStyleIdx="0" presStyleCnt="0" custLinFactX="48253" custLinFactNeighborX="100000" custLinFactNeighborY="-50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D7CEA-B5A7-4DA0-A1BE-6D83C7602F84}" type="pres">
      <dgm:prSet presAssocID="{91D83518-F3F2-4159-970C-4680D51FBF2F}" presName="circ7" presStyleLbl="vennNode1" presStyleIdx="6" presStyleCnt="7" custScaleX="163033" custScaleY="73668" custLinFactX="100000" custLinFactNeighborX="130960" custLinFactNeighborY="-50541"/>
      <dgm:spPr>
        <a:ln>
          <a:solidFill>
            <a:srgbClr val="FF0000"/>
          </a:solidFill>
        </a:ln>
      </dgm:spPr>
    </dgm:pt>
    <dgm:pt modelId="{2C2E9686-A68C-4C14-A597-682D863BCB06}" type="pres">
      <dgm:prSet presAssocID="{91D83518-F3F2-4159-970C-4680D51FBF2F}" presName="circ7Tx" presStyleLbl="revTx" presStyleIdx="0" presStyleCnt="0" custScaleX="155272" custScaleY="115912" custLinFactX="134521" custLinFactY="58999" custLinFactNeighborX="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718036-D2F4-4AA8-A0BB-EB4DD9E64C41}" srcId="{7BA4E4E2-5A87-4ABB-A433-469A8AEA3AEE}" destId="{984E20FE-DE2D-4079-8811-7D44728C74C8}" srcOrd="1" destOrd="0" parTransId="{8FC561B4-1B81-4D2C-937F-D383CFEBD8F0}" sibTransId="{DB17CE15-28AF-4D9F-B7F3-CE225C40F8C9}"/>
    <dgm:cxn modelId="{D0561A28-AC90-4F47-A90D-71EEFF209A43}" type="presOf" srcId="{91D83518-F3F2-4159-970C-4680D51FBF2F}" destId="{2C2E9686-A68C-4C14-A597-682D863BCB06}" srcOrd="0" destOrd="0" presId="urn:microsoft.com/office/officeart/2005/8/layout/venn1"/>
    <dgm:cxn modelId="{4F5D4713-729B-4318-A9B5-0C27E4ECF4F9}" type="presOf" srcId="{984E20FE-DE2D-4079-8811-7D44728C74C8}" destId="{C06E05D1-9943-415D-BF95-D432427C7BC5}" srcOrd="0" destOrd="0" presId="urn:microsoft.com/office/officeart/2005/8/layout/venn1"/>
    <dgm:cxn modelId="{EE10488C-83C4-4C94-9815-06F34ACB178F}" srcId="{7BA4E4E2-5A87-4ABB-A433-469A8AEA3AEE}" destId="{804FB246-9B33-4F96-AE88-65067C12608A}" srcOrd="9" destOrd="0" parTransId="{46C40BD2-0D00-4009-8F16-08182922162A}" sibTransId="{D20F8FC1-2993-4C97-B6DA-42DF0B018A41}"/>
    <dgm:cxn modelId="{EB2ABE53-271B-476B-9CA3-BD55EE66B5A3}" srcId="{7BA4E4E2-5A87-4ABB-A433-469A8AEA3AEE}" destId="{87A86693-5B58-4978-BC13-3734BEEBED08}" srcOrd="3" destOrd="0" parTransId="{B62569DF-30B7-4F95-B839-C9B02B980E92}" sibTransId="{E7FB600F-F3E0-46A3-9B77-24D8193E0473}"/>
    <dgm:cxn modelId="{9237A0F9-6F26-4D5E-8E38-79EE99962144}" srcId="{7BA4E4E2-5A87-4ABB-A433-469A8AEA3AEE}" destId="{480B7924-748F-4219-A179-D3E909747FB5}" srcOrd="7" destOrd="0" parTransId="{816337A1-5F9F-465A-8139-3E2570394F3A}" sibTransId="{CE5A225F-C09B-464C-8EBC-AF1A5044C6F8}"/>
    <dgm:cxn modelId="{7D7FFDC4-AE37-4896-9971-AB226770D800}" type="presOf" srcId="{87A86693-5B58-4978-BC13-3734BEEBED08}" destId="{EE186DB1-4234-4B55-A55A-FDA47A5E89FF}" srcOrd="0" destOrd="0" presId="urn:microsoft.com/office/officeart/2005/8/layout/venn1"/>
    <dgm:cxn modelId="{8C9DCB61-310B-4D4B-BDE1-FE9845656A0C}" srcId="{7BA4E4E2-5A87-4ABB-A433-469A8AEA3AEE}" destId="{CE90E97A-34F6-4C67-B432-C180199141BD}" srcOrd="2" destOrd="0" parTransId="{BB0F0404-8210-47BC-88CA-F1360B8F1BBE}" sibTransId="{AF6F313A-90BA-4B86-9F25-049559DA206D}"/>
    <dgm:cxn modelId="{39B3DD46-7EF3-42E9-A64A-AB7E6A93BE90}" type="presOf" srcId="{CE90E97A-34F6-4C67-B432-C180199141BD}" destId="{B0C4CC56-BA4F-45EE-8B88-50F3CA5307BB}" srcOrd="0" destOrd="0" presId="urn:microsoft.com/office/officeart/2005/8/layout/venn1"/>
    <dgm:cxn modelId="{6F764E21-1A27-40CC-B7E0-E6F3EE232CFE}" srcId="{7BA4E4E2-5A87-4ABB-A433-469A8AEA3AEE}" destId="{308BFE4F-DE6B-48BD-A4A0-14E6C7D27880}" srcOrd="5" destOrd="0" parTransId="{123D218F-3742-4999-961A-3995CB85D77C}" sibTransId="{1777C88E-1200-4C8B-B953-5487382A332A}"/>
    <dgm:cxn modelId="{EE4947E4-B2D4-4D9D-88BA-4BCBF979D2BD}" type="presOf" srcId="{308BFE4F-DE6B-48BD-A4A0-14E6C7D27880}" destId="{3E445513-A855-4C94-B079-F168D601D907}" srcOrd="0" destOrd="0" presId="urn:microsoft.com/office/officeart/2005/8/layout/venn1"/>
    <dgm:cxn modelId="{824EB073-771C-4874-9051-6FE63DB1AE91}" srcId="{7BA4E4E2-5A87-4ABB-A433-469A8AEA3AEE}" destId="{62B7BBB5-B850-4250-B77F-38838DEC24DD}" srcOrd="8" destOrd="0" parTransId="{A22F8916-D510-40A4-A1A4-9B6C8146EAF3}" sibTransId="{D9B41429-D8B7-4DCC-9CE3-F60B18E9B160}"/>
    <dgm:cxn modelId="{BA002C0B-BAC1-4666-8A15-7A3297FB26B4}" srcId="{7BA4E4E2-5A87-4ABB-A433-469A8AEA3AEE}" destId="{C43BC4D4-7AF4-4794-84D4-1604F658A516}" srcOrd="0" destOrd="0" parTransId="{C021BE65-5540-4F80-8AAB-FEA03BDBC1F7}" sibTransId="{DFB6DD01-09E1-42B3-9F60-8C6E7AA6FCD8}"/>
    <dgm:cxn modelId="{51300264-18AA-48DD-9195-ECCA8AA58A1C}" type="presOf" srcId="{7BA4E4E2-5A87-4ABB-A433-469A8AEA3AEE}" destId="{7A35BA44-1863-441B-96A0-FAE55AD7C388}" srcOrd="0" destOrd="0" presId="urn:microsoft.com/office/officeart/2005/8/layout/venn1"/>
    <dgm:cxn modelId="{C38A96AF-06A5-4526-B2C6-6B65893D5D16}" type="presOf" srcId="{C43BC4D4-7AF4-4794-84D4-1604F658A516}" destId="{7C634018-F355-4234-9D32-5E1F955E2ECA}" srcOrd="0" destOrd="0" presId="urn:microsoft.com/office/officeart/2005/8/layout/venn1"/>
    <dgm:cxn modelId="{60E6AEB5-4311-4C69-A1D5-7A50B0C886BA}" type="presOf" srcId="{AB18A78C-7DB2-4914-AC72-B5B45E43190F}" destId="{4B95E2A2-559B-4E46-AF1D-83DA59B2F2D4}" srcOrd="0" destOrd="0" presId="urn:microsoft.com/office/officeart/2005/8/layout/venn1"/>
    <dgm:cxn modelId="{66636159-7C6D-4ACA-B3C4-5B916C6F07DF}" srcId="{7BA4E4E2-5A87-4ABB-A433-469A8AEA3AEE}" destId="{91D83518-F3F2-4159-970C-4680D51FBF2F}" srcOrd="6" destOrd="0" parTransId="{2E657677-F1FC-445E-B91E-6B7D2E35B591}" sibTransId="{0D4222CC-9E04-4BDD-8646-76D03E92A39B}"/>
    <dgm:cxn modelId="{5A0D6F1C-51B3-45B9-BC96-40BAB7F16620}" srcId="{7BA4E4E2-5A87-4ABB-A433-469A8AEA3AEE}" destId="{AB18A78C-7DB2-4914-AC72-B5B45E43190F}" srcOrd="4" destOrd="0" parTransId="{B2A8CEFC-CB13-44E3-83DC-2423C44BC170}" sibTransId="{F1418ED8-13BC-43CF-AECA-EA71A0621901}"/>
    <dgm:cxn modelId="{A2409882-5233-4A40-80A8-130404716D1C}" type="presParOf" srcId="{7A35BA44-1863-441B-96A0-FAE55AD7C388}" destId="{B85A5627-3FDF-47FE-8B3E-F16BB0245BC2}" srcOrd="0" destOrd="0" presId="urn:microsoft.com/office/officeart/2005/8/layout/venn1"/>
    <dgm:cxn modelId="{EBA8E634-2F2D-41CA-9EE7-DA1737302A56}" type="presParOf" srcId="{7A35BA44-1863-441B-96A0-FAE55AD7C388}" destId="{7C634018-F355-4234-9D32-5E1F955E2ECA}" srcOrd="1" destOrd="0" presId="urn:microsoft.com/office/officeart/2005/8/layout/venn1"/>
    <dgm:cxn modelId="{C44F8E4F-3D98-405A-AE2A-2C192272E98D}" type="presParOf" srcId="{7A35BA44-1863-441B-96A0-FAE55AD7C388}" destId="{BAA90E85-0AA2-4661-A09D-519FA5137D66}" srcOrd="2" destOrd="0" presId="urn:microsoft.com/office/officeart/2005/8/layout/venn1"/>
    <dgm:cxn modelId="{250DCF97-8AFA-48BC-A5AD-C9DFAB86B534}" type="presParOf" srcId="{7A35BA44-1863-441B-96A0-FAE55AD7C388}" destId="{C06E05D1-9943-415D-BF95-D432427C7BC5}" srcOrd="3" destOrd="0" presId="urn:microsoft.com/office/officeart/2005/8/layout/venn1"/>
    <dgm:cxn modelId="{799165C4-AF52-41CF-AA0A-6A9A8B665E0B}" type="presParOf" srcId="{7A35BA44-1863-441B-96A0-FAE55AD7C388}" destId="{9B8090C9-A3A0-4786-A5D3-811C61A058E8}" srcOrd="4" destOrd="0" presId="urn:microsoft.com/office/officeart/2005/8/layout/venn1"/>
    <dgm:cxn modelId="{0D975A4A-48DA-46C5-9CF4-7F638601CE2C}" type="presParOf" srcId="{7A35BA44-1863-441B-96A0-FAE55AD7C388}" destId="{B0C4CC56-BA4F-45EE-8B88-50F3CA5307BB}" srcOrd="5" destOrd="0" presId="urn:microsoft.com/office/officeart/2005/8/layout/venn1"/>
    <dgm:cxn modelId="{60402494-BDB3-4F74-B2FE-6BF45D38FD6C}" type="presParOf" srcId="{7A35BA44-1863-441B-96A0-FAE55AD7C388}" destId="{85527335-E050-466D-9BF2-D7E530433BCD}" srcOrd="6" destOrd="0" presId="urn:microsoft.com/office/officeart/2005/8/layout/venn1"/>
    <dgm:cxn modelId="{018E68C6-6A3F-437E-BC27-33A7A3E7AD8A}" type="presParOf" srcId="{7A35BA44-1863-441B-96A0-FAE55AD7C388}" destId="{EE186DB1-4234-4B55-A55A-FDA47A5E89FF}" srcOrd="7" destOrd="0" presId="urn:microsoft.com/office/officeart/2005/8/layout/venn1"/>
    <dgm:cxn modelId="{6C6F8EA1-A2EF-4B73-8EEB-365F0E6BE571}" type="presParOf" srcId="{7A35BA44-1863-441B-96A0-FAE55AD7C388}" destId="{9E2F7921-1FEC-43EE-AF22-FE9FD04DA2F6}" srcOrd="8" destOrd="0" presId="urn:microsoft.com/office/officeart/2005/8/layout/venn1"/>
    <dgm:cxn modelId="{877B8982-6374-4BD1-B477-3DD9EC192BE4}" type="presParOf" srcId="{7A35BA44-1863-441B-96A0-FAE55AD7C388}" destId="{4B95E2A2-559B-4E46-AF1D-83DA59B2F2D4}" srcOrd="9" destOrd="0" presId="urn:microsoft.com/office/officeart/2005/8/layout/venn1"/>
    <dgm:cxn modelId="{25CE78C6-4F0D-4997-BA0A-DDCF386DD035}" type="presParOf" srcId="{7A35BA44-1863-441B-96A0-FAE55AD7C388}" destId="{8C06C0E3-4B74-4CE0-BFA2-E66EBC63DCD8}" srcOrd="10" destOrd="0" presId="urn:microsoft.com/office/officeart/2005/8/layout/venn1"/>
    <dgm:cxn modelId="{7191AA7B-3BC5-42E7-B81A-C1FF41EC5578}" type="presParOf" srcId="{7A35BA44-1863-441B-96A0-FAE55AD7C388}" destId="{3E445513-A855-4C94-B079-F168D601D907}" srcOrd="11" destOrd="0" presId="urn:microsoft.com/office/officeart/2005/8/layout/venn1"/>
    <dgm:cxn modelId="{41B84C61-D1EA-4790-98B1-DFD9E04AAE53}" type="presParOf" srcId="{7A35BA44-1863-441B-96A0-FAE55AD7C388}" destId="{CDFD7CEA-B5A7-4DA0-A1BE-6D83C7602F84}" srcOrd="12" destOrd="0" presId="urn:microsoft.com/office/officeart/2005/8/layout/venn1"/>
    <dgm:cxn modelId="{303C73D5-9970-4303-ACA7-544CD0448258}" type="presParOf" srcId="{7A35BA44-1863-441B-96A0-FAE55AD7C388}" destId="{2C2E9686-A68C-4C14-A597-682D863BCB06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A5627-3FDF-47FE-8B3E-F16BB0245BC2}">
      <dsp:nvSpPr>
        <dsp:cNvPr id="0" name=""/>
        <dsp:cNvSpPr/>
      </dsp:nvSpPr>
      <dsp:spPr>
        <a:xfrm>
          <a:off x="7124131" y="2531943"/>
          <a:ext cx="2798543" cy="10104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634018-F355-4234-9D32-5E1F955E2ECA}">
      <dsp:nvSpPr>
        <dsp:cNvPr id="0" name=""/>
        <dsp:cNvSpPr/>
      </dsp:nvSpPr>
      <dsp:spPr>
        <a:xfrm>
          <a:off x="4485945" y="0"/>
          <a:ext cx="1748100" cy="9355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man Old Style" panose="02050604050505020204" pitchFamily="18" charset="0"/>
            </a:rPr>
            <a:t>Робота з учнями схильними до правопорушень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4485945" y="0"/>
        <a:ext cx="1748100" cy="935501"/>
      </dsp:txXfrm>
    </dsp:sp>
    <dsp:sp modelId="{BAA90E85-0AA2-4661-A09D-519FA5137D66}">
      <dsp:nvSpPr>
        <dsp:cNvPr id="0" name=""/>
        <dsp:cNvSpPr/>
      </dsp:nvSpPr>
      <dsp:spPr>
        <a:xfrm>
          <a:off x="4078581" y="1776019"/>
          <a:ext cx="2575894" cy="10078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6E05D1-9943-415D-BF95-D432427C7BC5}">
      <dsp:nvSpPr>
        <dsp:cNvPr id="0" name=""/>
        <dsp:cNvSpPr/>
      </dsp:nvSpPr>
      <dsp:spPr>
        <a:xfrm>
          <a:off x="7330424" y="872889"/>
          <a:ext cx="2031593" cy="102905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man Old Style" panose="02050604050505020204" pitchFamily="18" charset="0"/>
            </a:rPr>
            <a:t>Контроль за відвідуванням учнями навчальних занять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7330424" y="872889"/>
        <a:ext cx="2031593" cy="1029051"/>
      </dsp:txXfrm>
    </dsp:sp>
    <dsp:sp modelId="{9B8090C9-A3A0-4786-A5D3-811C61A058E8}">
      <dsp:nvSpPr>
        <dsp:cNvPr id="0" name=""/>
        <dsp:cNvSpPr/>
      </dsp:nvSpPr>
      <dsp:spPr>
        <a:xfrm>
          <a:off x="1073467" y="828717"/>
          <a:ext cx="2250465" cy="10809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C4CC56-BA4F-45EE-8B88-50F3CA5307BB}">
      <dsp:nvSpPr>
        <dsp:cNvPr id="0" name=""/>
        <dsp:cNvSpPr/>
      </dsp:nvSpPr>
      <dsp:spPr>
        <a:xfrm>
          <a:off x="4745024" y="3416246"/>
          <a:ext cx="1620966" cy="10992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man Old Style" panose="02050604050505020204" pitchFamily="18" charset="0"/>
            </a:rPr>
            <a:t>Штрафи</a:t>
          </a:r>
          <a:r>
            <a:rPr lang="uk-UA" sz="1400" b="1" kern="1200" baseline="0" dirty="0">
              <a:latin typeface="Bookman Old Style" panose="02050604050505020204" pitchFamily="18" charset="0"/>
            </a:rPr>
            <a:t> для батьків школярів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4745024" y="3416246"/>
        <a:ext cx="1620966" cy="1099213"/>
      </dsp:txXfrm>
    </dsp:sp>
    <dsp:sp modelId="{85527335-E050-466D-9BF2-D7E530433BCD}">
      <dsp:nvSpPr>
        <dsp:cNvPr id="0" name=""/>
        <dsp:cNvSpPr/>
      </dsp:nvSpPr>
      <dsp:spPr>
        <a:xfrm flipH="1">
          <a:off x="6493709" y="3967507"/>
          <a:ext cx="218224" cy="793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186DB1-4234-4B55-A55A-FDA47A5E89FF}">
      <dsp:nvSpPr>
        <dsp:cNvPr id="0" name=""/>
        <dsp:cNvSpPr/>
      </dsp:nvSpPr>
      <dsp:spPr>
        <a:xfrm>
          <a:off x="1285625" y="865376"/>
          <a:ext cx="1748100" cy="10056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man Old Style" panose="02050604050505020204" pitchFamily="18" charset="0"/>
            </a:rPr>
            <a:t>Співпраця з УССД та КМСД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1285625" y="865376"/>
        <a:ext cx="1748100" cy="1005663"/>
      </dsp:txXfrm>
    </dsp:sp>
    <dsp:sp modelId="{9E2F7921-1FEC-43EE-AF22-FE9FD04DA2F6}">
      <dsp:nvSpPr>
        <dsp:cNvPr id="0" name=""/>
        <dsp:cNvSpPr/>
      </dsp:nvSpPr>
      <dsp:spPr>
        <a:xfrm>
          <a:off x="850923" y="2374058"/>
          <a:ext cx="2579220" cy="98992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95E2A2-559B-4E46-AF1D-83DA59B2F2D4}">
      <dsp:nvSpPr>
        <dsp:cNvPr id="0" name=""/>
        <dsp:cNvSpPr/>
      </dsp:nvSpPr>
      <dsp:spPr>
        <a:xfrm>
          <a:off x="1325188" y="2410588"/>
          <a:ext cx="1748100" cy="10056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man Old Style" panose="02050604050505020204" pitchFamily="18" charset="0"/>
            </a:rPr>
            <a:t>Взаємодія закладу з батьками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1325188" y="2410588"/>
        <a:ext cx="1748100" cy="1005663"/>
      </dsp:txXfrm>
    </dsp:sp>
    <dsp:sp modelId="{8C06C0E3-4B74-4CE0-BFA2-E66EBC63DCD8}">
      <dsp:nvSpPr>
        <dsp:cNvPr id="0" name=""/>
        <dsp:cNvSpPr/>
      </dsp:nvSpPr>
      <dsp:spPr>
        <a:xfrm>
          <a:off x="4054507" y="0"/>
          <a:ext cx="2579891" cy="9576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E445513-A855-4C94-B079-F168D601D907}">
      <dsp:nvSpPr>
        <dsp:cNvPr id="0" name=""/>
        <dsp:cNvSpPr/>
      </dsp:nvSpPr>
      <dsp:spPr>
        <a:xfrm>
          <a:off x="4545307" y="1640532"/>
          <a:ext cx="1620966" cy="10992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man Old Style" panose="02050604050505020204" pitchFamily="18" charset="0"/>
            </a:rPr>
            <a:t>Рада профілактики правопорушень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4545307" y="1640532"/>
        <a:ext cx="1620966" cy="1099213"/>
      </dsp:txXfrm>
    </dsp:sp>
    <dsp:sp modelId="{CDFD7CEA-B5A7-4DA0-A1BE-6D83C7602F84}">
      <dsp:nvSpPr>
        <dsp:cNvPr id="0" name=""/>
        <dsp:cNvSpPr/>
      </dsp:nvSpPr>
      <dsp:spPr>
        <a:xfrm>
          <a:off x="7152960" y="835789"/>
          <a:ext cx="2487256" cy="112402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2E9686-A68C-4C14-A597-682D863BCB06}">
      <dsp:nvSpPr>
        <dsp:cNvPr id="0" name=""/>
        <dsp:cNvSpPr/>
      </dsp:nvSpPr>
      <dsp:spPr>
        <a:xfrm>
          <a:off x="7341352" y="2443036"/>
          <a:ext cx="2566257" cy="11927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Bookman Old Style" panose="02050604050505020204" pitchFamily="18" charset="0"/>
            </a:rPr>
            <a:t>Просвітницька робота з учнями,  самоврядуванн</a:t>
          </a:r>
          <a:endParaRPr lang="ru-RU" sz="1400" b="1" kern="1200" dirty="0">
            <a:latin typeface="Bookman Old Style" panose="02050604050505020204" pitchFamily="18" charset="0"/>
          </a:endParaRPr>
        </a:p>
      </dsp:txBody>
      <dsp:txXfrm>
        <a:off x="7341352" y="2443036"/>
        <a:ext cx="2566257" cy="119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39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4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9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0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5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0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0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9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74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61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308B-876F-41F7-BEDE-A21858686DD4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9953FE-74B0-4AE7-B248-A2DAD15C75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2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866-15/ed20180107#n17" TargetMode="External"/><Relationship Id="rId2" Type="http://schemas.openxmlformats.org/officeDocument/2006/relationships/hyperlink" Target="https://zakon.rada.gov.ua/laws/show/2229-19#n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zakon.rada.gov.ua/laws/show/658-2018-%D0%BF/paran26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yber.bullyingstop.org.ua/storage/media-archives/cyberbuling_preview_5-10.pdf?fbclid=IwAR2LzoPNfsaZrpI5fBJJwA5V9js-B-kT46VzY6mFk4LV_Qr9RLiz-CvYC5I" TargetMode="External"/><Relationship Id="rId3" Type="http://schemas.openxmlformats.org/officeDocument/2006/relationships/hyperlink" Target="https://core.ac.uk/download/pdf/19667245.pdf" TargetMode="External"/><Relationship Id="rId7" Type="http://schemas.openxmlformats.org/officeDocument/2006/relationships/hyperlink" Target="https://rm.coe.int/leam-about-your-rights-in-a-digital-environment-ukr/1680a052c2?fbclid=IwAR2UGBLFuoZQiclj-wq22Z7jcrEKfmOtSZDHdJg-lUUAiGYRxZetawTkAbU" TargetMode="External"/><Relationship Id="rId2" Type="http://schemas.openxmlformats.org/officeDocument/2006/relationships/hyperlink" Target="https://rescentre.org.ua/images/Uploads/Files/internet_safety_dl/children_internet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tterinternetcentre.org/wp-content/uploads/2019/11/WWW_%D0%BC%D0%B5%D1%82%D0%BE%D0%B4%D1%80%D0%B5%D0%BA%D0%BE%D0%BC%D0%B5%D0%BD%D0%B4%D0%B0%D1%86%D1%96%D1%97-BetterInternetCentre.pdf?fbclid=IwAR2KWIMB8voXgczCzU91kAIlFpyp67T_o4X2I0D27_IYRAmIgpkGdu-LbFA" TargetMode="External"/><Relationship Id="rId5" Type="http://schemas.openxmlformats.org/officeDocument/2006/relationships/hyperlink" Target="https://osvita-omr.gov.ua/wp-content/uploads/2019/01/%D0%A4%D0%BE%D1%80%D0%BC%D1%83%D0%B2%D0%B0%D0%BD%D0%BD%D1%8F-%D0%B1%D0%B5%D0%B7%D0%BF-%D1%96%D0%BD%D1%82%D0%B5%D1%80%D0%BD%D0%B5%D1%82%D1%83.pdf?fbclid=IwAR0t0Wp3kCyc3h2zpUQ3plPOYEZyapu7KvtjKp3i4xKQF6L99F-Hw9LXItE" TargetMode="External"/><Relationship Id="rId4" Type="http://schemas.openxmlformats.org/officeDocument/2006/relationships/hyperlink" Target="https://rm.coe.int/168059936a?fbclid=IwAR0rfha7McMkk8UWtsPMggHdpcNdazmppYLKGpGE6zdoOUxLsuITRXc7u70" TargetMode="External"/><Relationship Id="rId9" Type="http://schemas.openxmlformats.org/officeDocument/2006/relationships/hyperlink" Target="https://lifeimg.pravda.com/images/doc/b/9/b976e83-kiberbuling-original.jpg?fbclid=IwAR19C6udDELor1seEhwkuqgsB_ggImJKwpd7EaVr_-ujSyKdgiTugOpCfr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702804-A3A5-456D-92EF-C7F32CAA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Педагогічна рада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8951F7-9959-4A35-AC9C-5729061F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022" y="1987597"/>
            <a:ext cx="9603275" cy="3450613"/>
          </a:xfrm>
        </p:spPr>
        <p:txBody>
          <a:bodyPr>
            <a:normAutofit fontScale="92500"/>
          </a:bodyPr>
          <a:lstStyle/>
          <a:p>
            <a:pPr marL="914400" lvl="2" indent="0" algn="ctr">
              <a:lnSpc>
                <a:spcPct val="100000"/>
              </a:lnSpc>
              <a:buNone/>
            </a:pPr>
            <a:r>
              <a:rPr lang="uk-UA" sz="5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«Превентивне виховання як засіб профілактики правопорушень серед неповнолітніх»</a:t>
            </a:r>
            <a:endParaRPr lang="ru-RU" sz="5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8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B55EA-A8F4-4B51-B4BF-7972AC0F1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812" y="106431"/>
            <a:ext cx="9153378" cy="125435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Практичний виступ класних керівників</a:t>
            </a:r>
            <a:b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«Низька результативність навчання та систематичне порушення поведінки»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F1F81E-03A4-44CD-BF93-6C17F479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80" y="2364080"/>
            <a:ext cx="3914423" cy="3685028"/>
          </a:xfrm>
        </p:spPr>
        <p:txBody>
          <a:bodyPr>
            <a:normAutofit/>
          </a:bodyPr>
          <a:lstStyle/>
          <a:p>
            <a:r>
              <a:rPr lang="uk-UA" b="1" dirty="0">
                <a:latin typeface="Bookman Old Style" panose="02050604050505020204" pitchFamily="18" charset="0"/>
              </a:rPr>
              <a:t>Луніна Ольга Олександрівна класний керівник</a:t>
            </a:r>
          </a:p>
          <a:p>
            <a:r>
              <a:rPr lang="uk-UA" b="1" dirty="0">
                <a:latin typeface="Bookman Old Style" panose="02050604050505020204" pitchFamily="18" charset="0"/>
              </a:rPr>
              <a:t> 6 – А класу</a:t>
            </a:r>
          </a:p>
          <a:p>
            <a:r>
              <a:rPr lang="uk-UA" b="1" dirty="0" err="1">
                <a:latin typeface="Bookman Old Style" panose="02050604050505020204" pitchFamily="18" charset="0"/>
              </a:rPr>
              <a:t>Ульянченко</a:t>
            </a:r>
            <a:r>
              <a:rPr lang="uk-UA" b="1" dirty="0">
                <a:latin typeface="Bookman Old Style" panose="02050604050505020204" pitchFamily="18" charset="0"/>
              </a:rPr>
              <a:t> Ольга Володимирівна класний керівник </a:t>
            </a:r>
          </a:p>
          <a:p>
            <a:r>
              <a:rPr lang="uk-UA" b="1" dirty="0">
                <a:latin typeface="Bookman Old Style" panose="02050604050505020204" pitchFamily="18" charset="0"/>
              </a:rPr>
              <a:t>6 – Б класу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Не хочу учиться! Почему падает мотивация к обучению и что с этим делать">
            <a:extLst>
              <a:ext uri="{FF2B5EF4-FFF2-40B4-BE49-F238E27FC236}">
                <a16:creationId xmlns:a16="http://schemas.microsoft.com/office/drawing/2014/main" xmlns="" id="{B21B9CA1-D0C2-44B1-AD38-A2486256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30" y="1501924"/>
            <a:ext cx="2587995" cy="172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За відсутність дітей на уроках батьки відповідатимуть перед поліцією »  Газета «ВІСТІ» - Бориспіль. Новини. Інформація. Реклама">
            <a:extLst>
              <a:ext uri="{FF2B5EF4-FFF2-40B4-BE49-F238E27FC236}">
                <a16:creationId xmlns:a16="http://schemas.microsoft.com/office/drawing/2014/main" xmlns="" id="{5D7539D8-B9B7-4559-AA58-5463AE57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19" y="4001989"/>
            <a:ext cx="2838562" cy="1892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B27DD618-8AA4-4798-820C-3F2D26470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38" y="3603991"/>
            <a:ext cx="3345412" cy="229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8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F677B-F5BD-4F8E-ABDF-736DFDB07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541" y="49946"/>
            <a:ext cx="8238979" cy="10192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Протидія </a:t>
            </a:r>
            <a:r>
              <a:rPr lang="uk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булінгу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та насильству </a:t>
            </a:r>
            <a:b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освітньому середовищі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E50128E-6762-4830-B941-0C3EF4DDB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993" y="1652954"/>
            <a:ext cx="6100688" cy="4121125"/>
          </a:xfrm>
        </p:spPr>
        <p:txBody>
          <a:bodyPr>
            <a:normAutofit/>
          </a:bodyPr>
          <a:lstStyle/>
          <a:p>
            <a:r>
              <a:rPr lang="uk-UA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Булінг</a:t>
            </a:r>
            <a:r>
              <a:rPr lang="uk-UA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dirty="0">
                <a:latin typeface="Bookman Old Style" panose="02050604050505020204" pitchFamily="18" charset="0"/>
              </a:rPr>
              <a:t>– знущання, цькування, залякування. </a:t>
            </a:r>
          </a:p>
          <a:p>
            <a:r>
              <a:rPr lang="uk-UA" sz="2000" b="1" dirty="0">
                <a:latin typeface="Bookman Old Style" panose="02050604050505020204" pitchFamily="18" charset="0"/>
              </a:rPr>
              <a:t>Це образлива поведінка, </a:t>
            </a:r>
            <a:r>
              <a:rPr lang="uk-UA" sz="2000" b="1" dirty="0" err="1">
                <a:latin typeface="Bookman Old Style" panose="02050604050505020204" pitchFamily="18" charset="0"/>
              </a:rPr>
              <a:t>повязана</a:t>
            </a:r>
            <a:r>
              <a:rPr lang="uk-UA" sz="2000" b="1" dirty="0">
                <a:latin typeface="Bookman Old Style" panose="02050604050505020204" pitchFamily="18" charset="0"/>
              </a:rPr>
              <a:t> з дисбалансом влади, авторитету або сили. </a:t>
            </a:r>
          </a:p>
          <a:p>
            <a:r>
              <a:rPr lang="uk-UA" sz="2000" b="1" dirty="0" err="1">
                <a:latin typeface="Bookman Old Style" panose="02050604050505020204" pitchFamily="18" charset="0"/>
              </a:rPr>
              <a:t>Булінг</a:t>
            </a:r>
            <a:r>
              <a:rPr lang="uk-UA" sz="2000" b="1" dirty="0">
                <a:latin typeface="Bookman Old Style" panose="02050604050505020204" pitchFamily="18" charset="0"/>
              </a:rPr>
              <a:t> проявляється у багатьох формах.</a:t>
            </a:r>
          </a:p>
          <a:p>
            <a:endParaRPr lang="uk-UA" sz="3600" b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Найпоширеніші види шкільного булінгу">
            <a:extLst>
              <a:ext uri="{FF2B5EF4-FFF2-40B4-BE49-F238E27FC236}">
                <a16:creationId xmlns:a16="http://schemas.microsoft.com/office/drawing/2014/main" xmlns="" id="{9A1D7DE7-9C57-4B6E-8C3F-1B4CF65BF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00" y="3847866"/>
            <a:ext cx="3599055" cy="206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улінг серед дітей: що змінить новий закон і поради батькам | Рубрика">
            <a:extLst>
              <a:ext uri="{FF2B5EF4-FFF2-40B4-BE49-F238E27FC236}">
                <a16:creationId xmlns:a16="http://schemas.microsoft.com/office/drawing/2014/main" xmlns="" id="{71EC44D3-17BB-48EE-A9BC-0693BF98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83" y="1069146"/>
            <a:ext cx="3823756" cy="257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012E0-A138-47DF-9780-B4A75EE4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554" y="3510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Форми </a:t>
            </a:r>
            <a:r>
              <a:rPr lang="uk-UA" sz="3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булінгу</a:t>
            </a:r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 </a:t>
            </a:r>
            <a:b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освітньому середовищі</a:t>
            </a:r>
            <a:r>
              <a:rPr lang="uk-UA" b="1" dirty="0">
                <a:latin typeface="Bookman Old Style" panose="02050604050505020204" pitchFamily="18" charset="0"/>
              </a:rPr>
              <a:t/>
            </a:r>
            <a:br>
              <a:rPr lang="uk-UA" b="1" dirty="0">
                <a:latin typeface="Bookman Old Style" panose="0205060405050502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73AEC4-3326-4CBA-BF3E-2F2F5A242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33074" cy="435133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b="1" dirty="0">
                <a:latin typeface="Bookman Old Style" panose="02050604050505020204" pitchFamily="18" charset="0"/>
              </a:rPr>
              <a:t>Вербальна (</a:t>
            </a:r>
            <a:r>
              <a:rPr lang="uk-UA" b="1" dirty="0" err="1">
                <a:latin typeface="Bookman Old Style" panose="02050604050505020204" pitchFamily="18" charset="0"/>
              </a:rPr>
              <a:t>глазування,образи,прокльони</a:t>
            </a:r>
            <a:r>
              <a:rPr lang="uk-UA" b="1" dirty="0">
                <a:latin typeface="Bookman Old Style" panose="020506040505050202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b="1" dirty="0">
                <a:latin typeface="Bookman Old Style" panose="02050604050505020204" pitchFamily="18" charset="0"/>
              </a:rPr>
              <a:t>Фізична (</a:t>
            </a:r>
            <a:r>
              <a:rPr lang="uk-UA" b="1" dirty="0" err="1">
                <a:latin typeface="Bookman Old Style" panose="02050604050505020204" pitchFamily="18" charset="0"/>
              </a:rPr>
              <a:t>удари,стусани,підніжки,поштовхи</a:t>
            </a:r>
            <a:r>
              <a:rPr lang="uk-UA" b="1" dirty="0">
                <a:latin typeface="Bookman Old Style" panose="020506040505050202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b="1" dirty="0">
                <a:latin typeface="Bookman Old Style" panose="02050604050505020204" pitchFamily="18" charset="0"/>
              </a:rPr>
              <a:t>Соціальна форма </a:t>
            </a:r>
            <a:r>
              <a:rPr lang="uk-UA" b="1" dirty="0" err="1">
                <a:latin typeface="Bookman Old Style" panose="02050604050505020204" pitchFamily="18" charset="0"/>
              </a:rPr>
              <a:t>булінгу</a:t>
            </a:r>
            <a:r>
              <a:rPr lang="uk-UA" b="1" dirty="0">
                <a:latin typeface="Bookman Old Style" panose="02050604050505020204" pitchFamily="18" charset="0"/>
              </a:rPr>
              <a:t> (ізоляція або навмисний </a:t>
            </a:r>
            <a:r>
              <a:rPr lang="uk-UA" b="1" dirty="0" err="1">
                <a:latin typeface="Bookman Old Style" panose="02050604050505020204" pitchFamily="18" charset="0"/>
              </a:rPr>
              <a:t>недопуск</a:t>
            </a:r>
            <a:r>
              <a:rPr lang="uk-UA" b="1" dirty="0">
                <a:latin typeface="Bookman Old Style" panose="02050604050505020204" pitchFamily="18" charset="0"/>
              </a:rPr>
              <a:t> </a:t>
            </a:r>
            <a:r>
              <a:rPr lang="uk-UA" b="1" dirty="0" err="1">
                <a:latin typeface="Bookman Old Style" panose="02050604050505020204" pitchFamily="18" charset="0"/>
              </a:rPr>
              <a:t>дитини,людини</a:t>
            </a:r>
            <a:r>
              <a:rPr lang="uk-UA" b="1" dirty="0">
                <a:latin typeface="Bookman Old Style" panose="02050604050505020204" pitchFamily="18" charset="0"/>
              </a:rPr>
              <a:t> до участі в роботі </a:t>
            </a:r>
            <a:r>
              <a:rPr lang="uk-UA" b="1" dirty="0" err="1">
                <a:latin typeface="Bookman Old Style" panose="02050604050505020204" pitchFamily="18" charset="0"/>
              </a:rPr>
              <a:t>групи,трапези,гри,заняття</a:t>
            </a:r>
            <a:r>
              <a:rPr lang="uk-UA" b="1" dirty="0">
                <a:latin typeface="Bookman Old Style" panose="020506040505050202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b="1" dirty="0" err="1">
                <a:latin typeface="Bookman Old Style" panose="02050604050505020204" pitchFamily="18" charset="0"/>
              </a:rPr>
              <a:t>Кібербулінг</a:t>
            </a:r>
            <a:r>
              <a:rPr lang="uk-UA" b="1" dirty="0">
                <a:latin typeface="Bookman Old Style" panose="02050604050505020204" pitchFamily="18" charset="0"/>
              </a:rPr>
              <a:t> (цькування за допомогою соціальних мереж або надсилання листів на електронну </a:t>
            </a:r>
            <a:r>
              <a:rPr lang="uk-UA" b="1" dirty="0" err="1">
                <a:latin typeface="Bookman Old Style" panose="02050604050505020204" pitchFamily="18" charset="0"/>
              </a:rPr>
              <a:t>пошту,зйомка</a:t>
            </a:r>
            <a:r>
              <a:rPr lang="uk-UA" b="1" dirty="0">
                <a:latin typeface="Bookman Old Style" panose="02050604050505020204" pitchFamily="18" charset="0"/>
              </a:rPr>
              <a:t> та викладання відео в загальний доступ.</a:t>
            </a: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" name="Picture 4" descr="Профілактика булінгу та кібербулінгу в учнівському середовищі - kolesnikps">
            <a:extLst>
              <a:ext uri="{FF2B5EF4-FFF2-40B4-BE49-F238E27FC236}">
                <a16:creationId xmlns:a16="http://schemas.microsoft.com/office/drawing/2014/main" xmlns="" id="{CCFAC3ED-7D4A-4384-8483-276F2D92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26" y="2136017"/>
            <a:ext cx="1888695" cy="116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Шкільний булінг та поради, як уникнути цькування">
            <a:extLst>
              <a:ext uri="{FF2B5EF4-FFF2-40B4-BE49-F238E27FC236}">
                <a16:creationId xmlns:a16="http://schemas.microsoft.com/office/drawing/2014/main" xmlns="" id="{B2DAC507-2674-480B-A2B9-56A27419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105" y="4556651"/>
            <a:ext cx="1888695" cy="117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5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C05878-A897-41BD-BC93-CFC37C128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648" y="417450"/>
            <a:ext cx="9401907" cy="69261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Відповідальність </a:t>
            </a:r>
            <a:br>
              <a:rPr lang="uk-UA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 спричинення </a:t>
            </a:r>
            <a:r>
              <a:rPr lang="uk-UA" sz="28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булінгу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B2EA44-A502-4B1D-9D1C-A9952C63F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020" y="4583563"/>
            <a:ext cx="5483840" cy="639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За булінг – штраф: в Україні каратимуть за цькування дітей">
            <a:extLst>
              <a:ext uri="{FF2B5EF4-FFF2-40B4-BE49-F238E27FC236}">
                <a16:creationId xmlns:a16="http://schemas.microsoft.com/office/drawing/2014/main" xmlns="" id="{9CE42A81-96EF-4AB6-8AF4-002F4DD3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151">
            <a:off x="480613" y="1636067"/>
            <a:ext cx="5638654" cy="399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итяча жорстокість. Як боротися з цькуванням у школі? – Центр громадського  моніторингу та контролю">
            <a:extLst>
              <a:ext uri="{FF2B5EF4-FFF2-40B4-BE49-F238E27FC236}">
                <a16:creationId xmlns:a16="http://schemas.microsoft.com/office/drawing/2014/main" xmlns="" id="{66B33361-A17B-451B-9E24-D40AF39A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911">
            <a:off x="6620958" y="1852977"/>
            <a:ext cx="5211732" cy="385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7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387FD4-BA51-407E-BDA1-5CFBFDD4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972" y="365125"/>
            <a:ext cx="9904828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Допомога у разі </a:t>
            </a:r>
            <a:b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виявлення факту </a:t>
            </a:r>
            <a:r>
              <a:rPr lang="uk-UA" sz="3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булінгу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Протидія булінгу">
            <a:extLst>
              <a:ext uri="{FF2B5EF4-FFF2-40B4-BE49-F238E27FC236}">
                <a16:creationId xmlns:a16="http://schemas.microsoft.com/office/drawing/2014/main" xmlns="" id="{EDC7B3FD-A3B7-4F36-889D-ED5F4E5DF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510">
            <a:off x="973361" y="2034436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4 травня – Міжнародний день протидії булінгу – Вишгородська РДА">
            <a:extLst>
              <a:ext uri="{FF2B5EF4-FFF2-40B4-BE49-F238E27FC236}">
                <a16:creationId xmlns:a16="http://schemas.microsoft.com/office/drawing/2014/main" xmlns="" id="{D5546256-A604-4721-880F-DBBC1C6C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588">
            <a:off x="6628913" y="2982348"/>
            <a:ext cx="4687844" cy="307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6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DB8403-4EF0-4D88-AAEF-92B32E83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24" y="-14336"/>
            <a:ext cx="102684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Виявлення та реагування працівників закладів освіти на випадки домашнього насильства</a:t>
            </a:r>
            <a:r>
              <a:rPr lang="uk-UA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uk-UA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x-none" dirty="0"/>
              <a:t/>
            </a:r>
            <a:br>
              <a:rPr lang="x-none" dirty="0"/>
            </a:br>
            <a:r>
              <a:rPr lang="uk-UA" sz="27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Згідно </a:t>
            </a:r>
            <a:r>
              <a:rPr lang="uk-UA" sz="27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Закоу</a:t>
            </a:r>
            <a:r>
              <a:rPr lang="uk-UA" sz="27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України</a:t>
            </a:r>
            <a:br>
              <a:rPr lang="uk-UA" sz="27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7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«Про запобігання та протидію домашньому насильству»</a:t>
            </a:r>
            <a:endParaRPr lang="ru-RU" sz="27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xmlns="" id="{2BF7F31E-FAB6-4954-9194-3F51D7AE6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21502"/>
            <a:ext cx="10268475" cy="29880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 err="1">
                <a:latin typeface="Bookman Old Style" panose="02050604050505020204" pitchFamily="18" charset="0"/>
              </a:rPr>
              <a:t>Домашнє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насилля</a:t>
            </a:r>
            <a:r>
              <a:rPr lang="ru-RU" sz="2000" b="1" dirty="0">
                <a:latin typeface="Bookman Old Style" panose="02050604050505020204" pitchFamily="18" charset="0"/>
              </a:rPr>
              <a:t> - </a:t>
            </a:r>
            <a:r>
              <a:rPr lang="ru-RU" sz="2000" b="1" dirty="0" err="1">
                <a:latin typeface="Bookman Old Style" panose="02050604050505020204" pitchFamily="18" charset="0"/>
              </a:rPr>
              <a:t>діяння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фізичного</a:t>
            </a:r>
            <a:r>
              <a:rPr lang="ru-RU" sz="2000" b="1" dirty="0">
                <a:latin typeface="Bookman Old Style" panose="02050604050505020204" pitchFamily="18" charset="0"/>
              </a:rPr>
              <a:t>, сексуального, </a:t>
            </a:r>
            <a:r>
              <a:rPr lang="ru-RU" sz="2000" b="1" dirty="0" err="1">
                <a:latin typeface="Bookman Old Style" panose="02050604050505020204" pitchFamily="18" charset="0"/>
              </a:rPr>
              <a:t>психологічного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або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економічного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насильства</a:t>
            </a:r>
            <a:r>
              <a:rPr lang="ru-RU" sz="2000" b="1" dirty="0"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latin typeface="Bookman Old Style" panose="02050604050505020204" pitchFamily="18" charset="0"/>
              </a:rPr>
              <a:t>що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вчиняються</a:t>
            </a:r>
            <a:r>
              <a:rPr lang="ru-RU" sz="2000" b="1" dirty="0">
                <a:latin typeface="Bookman Old Style" panose="02050604050505020204" pitchFamily="18" charset="0"/>
              </a:rPr>
              <a:t> в </a:t>
            </a:r>
            <a:r>
              <a:rPr lang="ru-RU" sz="2000" b="1" dirty="0" err="1">
                <a:latin typeface="Bookman Old Style" panose="02050604050505020204" pitchFamily="18" charset="0"/>
              </a:rPr>
              <a:t>сім’ї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чи</a:t>
            </a:r>
            <a:r>
              <a:rPr lang="ru-RU" sz="2000" b="1" dirty="0">
                <a:latin typeface="Bookman Old Style" panose="02050604050505020204" pitchFamily="18" charset="0"/>
              </a:rPr>
              <a:t> в межах </a:t>
            </a:r>
            <a:r>
              <a:rPr lang="ru-RU" sz="2000" b="1" dirty="0" err="1">
                <a:latin typeface="Bookman Old Style" panose="02050604050505020204" pitchFamily="18" charset="0"/>
              </a:rPr>
              <a:t>місця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проживання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або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між</a:t>
            </a:r>
            <a:r>
              <a:rPr lang="ru-RU" sz="2000" b="1" dirty="0">
                <a:latin typeface="Bookman Old Style" panose="02050604050505020204" pitchFamily="18" charset="0"/>
              </a:rPr>
              <a:t> родичами, </a:t>
            </a:r>
            <a:r>
              <a:rPr lang="ru-RU" sz="2000" b="1" dirty="0" err="1">
                <a:latin typeface="Bookman Old Style" panose="02050604050505020204" pitchFamily="18" charset="0"/>
              </a:rPr>
              <a:t>або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між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колишнім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чи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теперішнім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подружжям</a:t>
            </a:r>
            <a:r>
              <a:rPr lang="ru-RU" sz="2000" b="1" dirty="0"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latin typeface="Bookman Old Style" panose="02050604050505020204" pitchFamily="18" charset="0"/>
              </a:rPr>
              <a:t>або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між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іншими</a:t>
            </a:r>
            <a:r>
              <a:rPr lang="ru-RU" sz="2000" b="1" dirty="0">
                <a:latin typeface="Bookman Old Style" panose="02050604050505020204" pitchFamily="18" charset="0"/>
              </a:rPr>
              <a:t> особами, </a:t>
            </a:r>
            <a:r>
              <a:rPr lang="ru-RU" sz="2000" b="1" dirty="0" err="1">
                <a:latin typeface="Bookman Old Style" panose="02050604050505020204" pitchFamily="18" charset="0"/>
              </a:rPr>
              <a:t>які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спільно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проживають</a:t>
            </a:r>
            <a:r>
              <a:rPr lang="ru-RU" sz="2000" b="1" dirty="0">
                <a:latin typeface="Bookman Old Style" panose="02050604050505020204" pitchFamily="18" charset="0"/>
              </a:rPr>
              <a:t> (проживали) </a:t>
            </a:r>
            <a:r>
              <a:rPr lang="ru-RU" sz="2000" b="1" dirty="0" err="1">
                <a:latin typeface="Bookman Old Style" panose="02050604050505020204" pitchFamily="18" charset="0"/>
              </a:rPr>
              <a:t>однією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сім’єю</a:t>
            </a:r>
            <a:r>
              <a:rPr lang="ru-RU" sz="2000" b="1" dirty="0">
                <a:latin typeface="Bookman Old Style" panose="02050604050505020204" pitchFamily="18" charset="0"/>
              </a:rPr>
              <a:t>, але не </a:t>
            </a:r>
            <a:r>
              <a:rPr lang="ru-RU" sz="2000" b="1" dirty="0" err="1">
                <a:latin typeface="Bookman Old Style" panose="02050604050505020204" pitchFamily="18" charset="0"/>
              </a:rPr>
              <a:t>перебувають</a:t>
            </a:r>
            <a:r>
              <a:rPr lang="ru-RU" sz="2000" b="1" dirty="0">
                <a:latin typeface="Bookman Old Style" panose="02050604050505020204" pitchFamily="18" charset="0"/>
              </a:rPr>
              <a:t> (не </a:t>
            </a:r>
            <a:r>
              <a:rPr lang="ru-RU" sz="2000" b="1" dirty="0" err="1">
                <a:latin typeface="Bookman Old Style" panose="02050604050505020204" pitchFamily="18" charset="0"/>
              </a:rPr>
              <a:t>перебували</a:t>
            </a:r>
            <a:r>
              <a:rPr lang="ru-RU" sz="2000" b="1" dirty="0">
                <a:latin typeface="Bookman Old Style" panose="02050604050505020204" pitchFamily="18" charset="0"/>
              </a:rPr>
              <a:t>) у </a:t>
            </a:r>
            <a:r>
              <a:rPr lang="ru-RU" sz="2000" b="1" dirty="0" err="1">
                <a:latin typeface="Bookman Old Style" panose="02050604050505020204" pitchFamily="18" charset="0"/>
              </a:rPr>
              <a:t>родинних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відносинах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чи</a:t>
            </a:r>
            <a:r>
              <a:rPr lang="ru-RU" sz="2000" b="1" dirty="0">
                <a:latin typeface="Bookman Old Style" panose="02050604050505020204" pitchFamily="18" charset="0"/>
              </a:rPr>
              <a:t> у </a:t>
            </a:r>
            <a:r>
              <a:rPr lang="ru-RU" sz="2000" b="1" dirty="0" err="1">
                <a:latin typeface="Bookman Old Style" panose="02050604050505020204" pitchFamily="18" charset="0"/>
              </a:rPr>
              <a:t>шлюбі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між</a:t>
            </a:r>
            <a:r>
              <a:rPr lang="ru-RU" sz="2000" b="1" dirty="0">
                <a:latin typeface="Bookman Old Style" panose="02050604050505020204" pitchFamily="18" charset="0"/>
              </a:rPr>
              <a:t> собою, </a:t>
            </a:r>
            <a:r>
              <a:rPr lang="ru-RU" sz="2000" b="1" dirty="0" err="1">
                <a:latin typeface="Bookman Old Style" panose="02050604050505020204" pitchFamily="18" charset="0"/>
              </a:rPr>
              <a:t>незалежно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від</a:t>
            </a:r>
            <a:r>
              <a:rPr lang="ru-RU" sz="2000" b="1" dirty="0">
                <a:latin typeface="Bookman Old Style" panose="02050604050505020204" pitchFamily="18" charset="0"/>
              </a:rPr>
              <a:t> того, </a:t>
            </a:r>
            <a:r>
              <a:rPr lang="ru-RU" sz="2000" b="1" dirty="0" err="1">
                <a:latin typeface="Bookman Old Style" panose="02050604050505020204" pitchFamily="18" charset="0"/>
              </a:rPr>
              <a:t>чи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проживає</a:t>
            </a:r>
            <a:r>
              <a:rPr lang="ru-RU" sz="2000" b="1" dirty="0">
                <a:latin typeface="Bookman Old Style" panose="02050604050505020204" pitchFamily="18" charset="0"/>
              </a:rPr>
              <a:t> (проживала) особа, яка вчинила </a:t>
            </a:r>
            <a:r>
              <a:rPr lang="ru-RU" sz="2000" b="1" dirty="0" err="1">
                <a:latin typeface="Bookman Old Style" panose="02050604050505020204" pitchFamily="18" charset="0"/>
              </a:rPr>
              <a:t>домашнє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насильство</a:t>
            </a:r>
            <a:r>
              <a:rPr lang="ru-RU" sz="2000" b="1" dirty="0">
                <a:latin typeface="Bookman Old Style" panose="02050604050505020204" pitchFamily="18" charset="0"/>
              </a:rPr>
              <a:t>, у тому самому </a:t>
            </a:r>
            <a:r>
              <a:rPr lang="ru-RU" sz="2000" b="1" dirty="0" err="1">
                <a:latin typeface="Bookman Old Style" panose="02050604050505020204" pitchFamily="18" charset="0"/>
              </a:rPr>
              <a:t>місці</a:t>
            </a:r>
            <a:r>
              <a:rPr lang="ru-RU" sz="2000" b="1" dirty="0">
                <a:latin typeface="Bookman Old Style" panose="02050604050505020204" pitchFamily="18" charset="0"/>
              </a:rPr>
              <a:t>, </a:t>
            </a:r>
            <a:r>
              <a:rPr lang="ru-RU" sz="2000" b="1" dirty="0" err="1">
                <a:latin typeface="Bookman Old Style" panose="02050604050505020204" pitchFamily="18" charset="0"/>
              </a:rPr>
              <a:t>що</a:t>
            </a:r>
            <a:r>
              <a:rPr lang="ru-RU" sz="2000" b="1" dirty="0">
                <a:latin typeface="Bookman Old Style" panose="02050604050505020204" pitchFamily="18" charset="0"/>
              </a:rPr>
              <a:t> й </a:t>
            </a:r>
            <a:r>
              <a:rPr lang="ru-RU" sz="2000" b="1" dirty="0" err="1">
                <a:latin typeface="Bookman Old Style" panose="02050604050505020204" pitchFamily="18" charset="0"/>
              </a:rPr>
              <a:t>постраждала</a:t>
            </a:r>
            <a:r>
              <a:rPr lang="ru-RU" sz="2000" b="1" dirty="0">
                <a:latin typeface="Bookman Old Style" panose="02050604050505020204" pitchFamily="18" charset="0"/>
              </a:rPr>
              <a:t> особа, а </a:t>
            </a:r>
            <a:r>
              <a:rPr lang="ru-RU" sz="2000" b="1" dirty="0" err="1">
                <a:latin typeface="Bookman Old Style" panose="02050604050505020204" pitchFamily="18" charset="0"/>
              </a:rPr>
              <a:t>також</a:t>
            </a:r>
            <a:r>
              <a:rPr lang="ru-RU" sz="2000" b="1" dirty="0">
                <a:latin typeface="Bookman Old Style" panose="02050604050505020204" pitchFamily="18" charset="0"/>
              </a:rPr>
              <a:t> погрози </a:t>
            </a:r>
            <a:r>
              <a:rPr lang="ru-RU" sz="2000" b="1" dirty="0" err="1">
                <a:latin typeface="Bookman Old Style" panose="02050604050505020204" pitchFamily="18" charset="0"/>
              </a:rPr>
              <a:t>вчинення</a:t>
            </a:r>
            <a:r>
              <a:rPr lang="ru-RU" sz="2000" b="1" dirty="0">
                <a:latin typeface="Bookman Old Style" panose="02050604050505020204" pitchFamily="18" charset="0"/>
              </a:rPr>
              <a:t> таких </a:t>
            </a:r>
            <a:r>
              <a:rPr lang="ru-RU" sz="2000" b="1" dirty="0" err="1">
                <a:latin typeface="Bookman Old Style" panose="02050604050505020204" pitchFamily="18" charset="0"/>
              </a:rPr>
              <a:t>діянь</a:t>
            </a:r>
            <a:endParaRPr lang="x-none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10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D043700-30BB-4B47-BAEB-AC979EC6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Як Ви можете виявити наслідки насильства?</a:t>
            </a:r>
            <a:endParaRPr lang="x-none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xmlns="" id="{6C7F8DB5-106C-4085-94EA-16E4DD34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29" y="1825625"/>
            <a:ext cx="4183966" cy="4351338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Дитина повідомила самостійно</a:t>
            </a:r>
          </a:p>
          <a:p>
            <a:pPr marL="0" indent="0" algn="ctr">
              <a:buNone/>
            </a:pPr>
            <a:endParaRPr lang="uk-UA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2000" b="1" dirty="0">
                <a:solidFill>
                  <a:schemeClr val="tx1"/>
                </a:solidFill>
              </a:rPr>
              <a:t>Дитина, яка потерпає від насильства вдома,</a:t>
            </a:r>
          </a:p>
          <a:p>
            <a:pPr marL="0" indent="0" algn="ctr">
              <a:buNone/>
            </a:pPr>
            <a:r>
              <a:rPr lang="uk-UA" sz="2000" b="1" dirty="0">
                <a:solidFill>
                  <a:schemeClr val="tx1"/>
                </a:solidFill>
              </a:rPr>
              <a:t> може сприймати школу як єдине безпечне місце</a:t>
            </a:r>
          </a:p>
          <a:p>
            <a:pPr marL="0" indent="0" algn="ctr">
              <a:buNone/>
            </a:pPr>
            <a:r>
              <a:rPr lang="uk-UA" sz="2000" b="1" dirty="0">
                <a:solidFill>
                  <a:schemeClr val="tx1"/>
                </a:solidFill>
              </a:rPr>
              <a:t> 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6" name="Місце для вмісту 3">
            <a:extLst>
              <a:ext uri="{FF2B5EF4-FFF2-40B4-BE49-F238E27FC236}">
                <a16:creationId xmlns:a16="http://schemas.microsoft.com/office/drawing/2014/main" xmlns="" id="{FEB9464E-1BED-4BA3-AC9E-E2BEFE26EA89}"/>
              </a:ext>
            </a:extLst>
          </p:cNvPr>
          <p:cNvSpPr txBox="1">
            <a:spLocks/>
          </p:cNvSpPr>
          <p:nvPr/>
        </p:nvSpPr>
        <p:spPr>
          <a:xfrm>
            <a:off x="6231988" y="1825625"/>
            <a:ext cx="4801883" cy="2999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>
                <a:solidFill>
                  <a:srgbClr val="FF0000"/>
                </a:solidFill>
              </a:rPr>
              <a:t>Ви помітили тілесні ушкодження, різки зміни в поведінці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2000" b="1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2000" b="1"/>
              <a:t>Намагайтесь поспілкуватись з дитиною, тільки якщо вона сама цього забажає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x-none" sz="2000" b="1" dirty="0"/>
          </a:p>
        </p:txBody>
      </p:sp>
      <p:pic>
        <p:nvPicPr>
          <p:cNvPr id="5122" name="Picture 2" descr="З січня 2019 року посилена відповідальність за домашнє насильство :  11:01:2019 - 20 хвилин Житомир">
            <a:extLst>
              <a:ext uri="{FF2B5EF4-FFF2-40B4-BE49-F238E27FC236}">
                <a16:creationId xmlns:a16="http://schemas.microsoft.com/office/drawing/2014/main" xmlns="" id="{D4B05C02-FC9F-47FE-BC73-9C3BA4BD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61" y="3630515"/>
            <a:ext cx="3313541" cy="22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СИЛЬСТВО В СІМ'Ї | Відокремлений структурний підрозділ &quot;Хорольський  агропромисловий фаховий коледж Полтавської державної аграрної академії&quot;">
            <a:extLst>
              <a:ext uri="{FF2B5EF4-FFF2-40B4-BE49-F238E27FC236}">
                <a16:creationId xmlns:a16="http://schemas.microsoft.com/office/drawing/2014/main" xmlns="" id="{6008ADD5-F060-4893-A1CE-F7736E75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07" y="4497957"/>
            <a:ext cx="2765376" cy="155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D80D4-EEE4-4F37-B37E-0E379ABF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Алгоритм дій працівників закладів освіти при виявленні фактів домашнього насилля</a:t>
            </a:r>
            <a:endParaRPr lang="ru-RU" sz="4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Місце для вмісту 2">
            <a:extLst>
              <a:ext uri="{FF2B5EF4-FFF2-40B4-BE49-F238E27FC236}">
                <a16:creationId xmlns:a16="http://schemas.microsoft.com/office/drawing/2014/main" xmlns="" id="{08CF02BB-7890-4755-ABB2-67174340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1.	Виявлення випадку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2.	Реєстрація у журналі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3. Надання медичної допомоги </a:t>
            </a:r>
            <a:r>
              <a:rPr lang="uk-UA" sz="2000" b="1" dirty="0" err="1">
                <a:latin typeface="Bookman Old Style" panose="02050604050505020204" pitchFamily="18" charset="0"/>
              </a:rPr>
              <a:t>дитині,звернення</a:t>
            </a:r>
            <a:r>
              <a:rPr lang="uk-UA" sz="2000" b="1" dirty="0">
                <a:latin typeface="Bookman Old Style" panose="02050604050505020204" pitchFamily="18" charset="0"/>
              </a:rPr>
              <a:t> до медичного працівника закладу.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4. Документальна фіксація медичним працівником факту домашнього насилля ( </a:t>
            </a:r>
            <a:r>
              <a:rPr lang="uk-UA" sz="2000" b="1" dirty="0" err="1">
                <a:latin typeface="Bookman Old Style" panose="02050604050505020204" pitchFamily="18" charset="0"/>
              </a:rPr>
              <a:t>гіматоми</a:t>
            </a:r>
            <a:r>
              <a:rPr lang="uk-UA" sz="2000" b="1" dirty="0">
                <a:latin typeface="Bookman Old Style" panose="02050604050505020204" pitchFamily="18" charset="0"/>
              </a:rPr>
              <a:t>, </a:t>
            </a:r>
            <a:r>
              <a:rPr lang="uk-UA" sz="2000" b="1" dirty="0" err="1">
                <a:latin typeface="Bookman Old Style" panose="02050604050505020204" pitchFamily="18" charset="0"/>
              </a:rPr>
              <a:t>ссадини</a:t>
            </a:r>
            <a:r>
              <a:rPr lang="uk-UA" sz="2000" b="1" dirty="0">
                <a:latin typeface="Bookman Old Style" panose="02050604050505020204" pitchFamily="18" charset="0"/>
              </a:rPr>
              <a:t>, подряпини, рани тощо)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5.	Повідомлення до органів поліції упродовж доби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6.	Повідомлення до служби у справах дітей упродовж доби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7.	Надання психологічної допомоги та допомоги соціального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274762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BE2A3933-E9B8-420B-A5D0-BA9981064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0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Пам’ятайте!</a:t>
            </a:r>
            <a:b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Ви представник держави і зобов’язані повідомити про випадок насильства відносно дитини</a:t>
            </a:r>
            <a:endParaRPr lang="x-none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Місце для тексту 5">
            <a:extLst>
              <a:ext uri="{FF2B5EF4-FFF2-40B4-BE49-F238E27FC236}">
                <a16:creationId xmlns:a16="http://schemas.microsoft.com/office/drawing/2014/main" xmlns="" id="{D78F3C35-4B07-496D-8416-1001515AE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latin typeface="Bookman Old Style" panose="02050604050505020204" pitchFamily="18" charset="0"/>
              </a:rPr>
              <a:t>Передайте інформацію про випадок уповноваженому спеціалісту закладу освіти для перенаправлення до поліції та служби у справах дітей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latin typeface="Bookman Old Style" panose="02050604050505020204" pitchFamily="18" charset="0"/>
              </a:rPr>
              <a:t>У критичній ситуації самостійно викликайте  поліцію 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102 </a:t>
            </a:r>
            <a:r>
              <a:rPr lang="uk-UA" b="1" dirty="0">
                <a:latin typeface="Bookman Old Style" panose="02050604050505020204" pitchFamily="18" charset="0"/>
              </a:rPr>
              <a:t>   і   медиків   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103</a:t>
            </a:r>
            <a:endParaRPr lang="x-none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ДО УВАГИ СТУДЕНТІВ 4 КУРСУ!">
            <a:extLst>
              <a:ext uri="{FF2B5EF4-FFF2-40B4-BE49-F238E27FC236}">
                <a16:creationId xmlns:a16="http://schemas.microsoft.com/office/drawing/2014/main" xmlns="" id="{7C5D5005-9AE4-44EF-AC7E-4CC0CD03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01" y="3741038"/>
            <a:ext cx="2147814" cy="214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5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A055BF-CB94-4AFD-912A-79E5C600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Запобігання та протидія домашньому насиллю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1D09D-B4AA-4FF4-BAE1-2769038D7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11" y="182562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latin typeface="Bookman Old Style" panose="02050604050505020204" pitchFamily="18" charset="0"/>
              </a:rPr>
              <a:t>Поліцейський </a:t>
            </a:r>
            <a:r>
              <a:rPr lang="uk-UA" b="1" dirty="0" err="1">
                <a:latin typeface="Bookman Old Style" panose="02050604050505020204" pitchFamily="18" charset="0"/>
              </a:rPr>
              <a:t>проєкт</a:t>
            </a:r>
            <a:r>
              <a:rPr lang="uk-UA" b="1" dirty="0">
                <a:latin typeface="Bookman Old Style" panose="02050604050505020204" pitchFamily="18" charset="0"/>
              </a:rPr>
              <a:t> «ПОЛІНА»  - поліція проти насилля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b="1" dirty="0">
                <a:latin typeface="Bookman Old Style" panose="02050604050505020204" pitchFamily="18" charset="0"/>
              </a:rPr>
              <a:t>Національна гаряча лінія із попередження домашнього насилля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b="1" dirty="0">
              <a:latin typeface="Bookman Old Style" panose="02050604050505020204" pitchFamily="18" charset="0"/>
            </a:endParaRPr>
          </a:p>
          <a:p>
            <a:endParaRPr lang="uk-UA" b="1" dirty="0">
              <a:latin typeface="Bookman Old Style" panose="02050604050505020204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Проти насильства. З наступного року у Львові запрацюють поліцейські групи  «ПОЛІНА» | Львівський портал">
            <a:extLst>
              <a:ext uri="{FF2B5EF4-FFF2-40B4-BE49-F238E27FC236}">
                <a16:creationId xmlns:a16="http://schemas.microsoft.com/office/drawing/2014/main" xmlns="" id="{3F940C10-E6EF-4EA1-89DB-03ED99D2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85" y="2639228"/>
            <a:ext cx="219075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27C04C3-81D5-4406-BBCA-2016CC412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80" y="3429000"/>
            <a:ext cx="4243461" cy="22187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20FA0A-9266-48C5-BD3C-94EDF84C9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11" y="3288320"/>
            <a:ext cx="3985147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45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6B8BC-88DC-4DB3-BE43-E79D9F34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Питання до обговорення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4964C7-D8D9-4403-B265-E54660F7D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b="1" dirty="0">
                <a:latin typeface="Bookman Old Style" panose="02050604050505020204" pitchFamily="18" charset="0"/>
              </a:rPr>
              <a:t>Профілактика правопорушень у навчальному закладі.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>
                <a:latin typeface="Bookman Old Style" panose="02050604050505020204" pitchFamily="18" charset="0"/>
              </a:rPr>
              <a:t>Протидія </a:t>
            </a:r>
            <a:r>
              <a:rPr lang="uk-UA" sz="2800" b="1" dirty="0" err="1">
                <a:latin typeface="Bookman Old Style" panose="02050604050505020204" pitchFamily="18" charset="0"/>
              </a:rPr>
              <a:t>булінгу</a:t>
            </a:r>
            <a:r>
              <a:rPr lang="uk-UA" sz="2800" b="1" dirty="0">
                <a:latin typeface="Bookman Old Style" panose="02050604050505020204" pitchFamily="18" charset="0"/>
              </a:rPr>
              <a:t> та насильству в освітньому середовищі.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err="1">
                <a:latin typeface="Bookman Old Style" panose="02050604050505020204" pitchFamily="18" charset="0"/>
              </a:rPr>
              <a:t>Кібербезпека</a:t>
            </a:r>
            <a:r>
              <a:rPr lang="uk-UA" sz="2800" b="1" dirty="0">
                <a:latin typeface="Bookman Old Style" panose="02050604050505020204" pitchFamily="18" charset="0"/>
              </a:rPr>
              <a:t> – інформаційна безпека підлітків у соціальних мережах та інтернеті.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05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493B17D-4B7D-4F82-B359-0C11D5A4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Корисні правові посилання </a:t>
            </a:r>
            <a:endParaRPr lang="x-none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:a16="http://schemas.microsoft.com/office/drawing/2014/main" xmlns="" id="{B7CA00B8-8C09-4928-BBFE-3FD3B56AB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42" y="1752277"/>
            <a:ext cx="9125243" cy="3978592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latin typeface="Bookman Old Style" panose="02050604050505020204" pitchFamily="18" charset="0"/>
              </a:rPr>
              <a:t>ЗУ «Про запобігання та протидію домашньому насильству» 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  <a:hlinkClick r:id="rId2"/>
              </a:rPr>
              <a:t>https://zakon.rada.gov.ua/laws/show/2229-19#n6</a:t>
            </a:r>
            <a:endParaRPr lang="uk-UA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ЗУ «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забезпечення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рівних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прав та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можливостей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жінок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чоловіків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» 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  <a:hlinkClick r:id="rId3"/>
              </a:rPr>
              <a:t>https://zakon.rada.gov.ua/laws/show/2866-15/ed20180107#n17</a:t>
            </a:r>
            <a:endParaRPr lang="uk-UA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Постанова КМУ №658 від 22.08.2018 «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затвердження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Порядку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взаємодії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суб'єктів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здійснюють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заходи у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сфері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запобігання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та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протидії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домашньому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насильству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насильству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за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ознакою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статі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» </a:t>
            </a:r>
            <a:r>
              <a:rPr lang="en-US" b="1" dirty="0">
                <a:solidFill>
                  <a:srgbClr val="FF0000"/>
                </a:solidFill>
                <a:latin typeface="Bookman Old Style" panose="02050604050505020204" pitchFamily="18" charset="0"/>
                <a:hlinkClick r:id="rId4"/>
              </a:rPr>
              <a:t>https://zakon.rada.gov.ua/laws/show/658-2018-%D0%BF/paran260</a:t>
            </a:r>
            <a:endParaRPr lang="uk-UA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uk-UA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Наказ МОН України №1047 від 02.10.2018 «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затвердження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Методичних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рекомендацій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щодо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виявлення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реагування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випадки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домашнього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насильства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взаємодії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педагогічних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працівників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із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іншими</a:t>
            </a: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органами та службами»</a:t>
            </a:r>
            <a:endParaRPr lang="x-none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Google видалив посилання на 12 новин BBC відповідно до «права на забуття» -  MediaSapiens.">
            <a:extLst>
              <a:ext uri="{FF2B5EF4-FFF2-40B4-BE49-F238E27FC236}">
                <a16:creationId xmlns:a16="http://schemas.microsoft.com/office/drawing/2014/main" xmlns="" id="{FCF3365C-B273-4956-A4B3-1D79DF4B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047">
            <a:off x="9228864" y="2676593"/>
            <a:ext cx="2480146" cy="186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5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915CF8-EF22-4559-A90D-8731AE18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313" y="237959"/>
            <a:ext cx="9603275" cy="137982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Практичний виступ класного керівника </a:t>
            </a:r>
            <a:b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 Дії класного керівника у випадку виявлення  </a:t>
            </a:r>
            <a:b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факту домашнього насилля»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7A94E2-128D-4848-97F9-12DDAF6E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418" y="2458671"/>
            <a:ext cx="5773615" cy="3055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err="1">
                <a:latin typeface="Bookman Old Style" panose="02050604050505020204" pitchFamily="18" charset="0"/>
              </a:rPr>
              <a:t>Шпінь</a:t>
            </a:r>
            <a:r>
              <a:rPr lang="uk-UA" sz="2400" b="1" dirty="0">
                <a:latin typeface="Bookman Old Style" panose="02050604050505020204" pitchFamily="18" charset="0"/>
              </a:rPr>
              <a:t> Людмила Олександрівна</a:t>
            </a:r>
          </a:p>
          <a:p>
            <a:pPr marL="0" indent="0">
              <a:buNone/>
            </a:pPr>
            <a:r>
              <a:rPr lang="uk-UA" sz="2400" b="1" dirty="0">
                <a:latin typeface="Bookman Old Style" panose="02050604050505020204" pitchFamily="18" charset="0"/>
              </a:rPr>
              <a:t>Класний керівник 8 – В класу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4102" name="Picture 6" descr="Культура поведінки гарного педагога | Естетика у сучасному світі">
            <a:extLst>
              <a:ext uri="{FF2B5EF4-FFF2-40B4-BE49-F238E27FC236}">
                <a16:creationId xmlns:a16="http://schemas.microsoft.com/office/drawing/2014/main" xmlns="" id="{FAA0F05C-D782-4508-998C-895BA152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09" y="2203804"/>
            <a:ext cx="3701951" cy="33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118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10292-1849-4367-9612-4E2BFBE9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Міський центр соціальної підтримки дітей та сімей «Обійми»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9917E5-7E53-4671-AABE-AC6988C6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Надання соціальних послуг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 err="1">
                <a:latin typeface="Bookman Old Style" panose="02050604050505020204" pitchFamily="18" charset="0"/>
              </a:rPr>
              <a:t>Екстренне</a:t>
            </a:r>
            <a:r>
              <a:rPr lang="uk-UA" sz="2000" b="1" dirty="0">
                <a:latin typeface="Bookman Old Style" panose="02050604050505020204" pitchFamily="18" charset="0"/>
              </a:rPr>
              <a:t> втручання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Соціальна адаптація, інтеграція та реінтеграція в суспільство.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Консультування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Реабілітація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Юридична допомога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Психологічна допомога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Медична допомога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Робота психіатру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dirty="0">
                <a:latin typeface="Bookman Old Style" panose="02050604050505020204" pitchFamily="18" charset="0"/>
              </a:rPr>
              <a:t>Робота логопеда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Звіт про роботу відділу соціального захисту населення та служби у справах  дітей за 9 місяців 2019 року | Межівська селищна рада">
            <a:extLst>
              <a:ext uri="{FF2B5EF4-FFF2-40B4-BE49-F238E27FC236}">
                <a16:creationId xmlns:a16="http://schemas.microsoft.com/office/drawing/2014/main" xmlns="" id="{ED422177-4889-4880-A5FB-3D67ACDA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3177028"/>
            <a:ext cx="3274631" cy="24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3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2BBC8F-97CC-4037-BE63-8FB670C7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Психологічна допомога у випадках домашнього насилля</a:t>
            </a:r>
            <a:endParaRPr lang="ru-RU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960B2D-385A-445C-87F2-DCF89ABB6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latin typeface="Bookman Old Style" panose="02050604050505020204" pitchFamily="18" charset="0"/>
              </a:rPr>
              <a:t>Практичний виступ </a:t>
            </a:r>
          </a:p>
          <a:p>
            <a:pPr marL="0" indent="0" algn="ctr">
              <a:buNone/>
            </a:pPr>
            <a:r>
              <a:rPr lang="uk-UA" sz="3200" b="1" dirty="0">
                <a:latin typeface="Bookman Old Style" panose="02050604050505020204" pitchFamily="18" charset="0"/>
              </a:rPr>
              <a:t>Шевченко Оксани Григорівни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B79F97-1683-4ECA-B660-E69ABAD3B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28" y="3429000"/>
            <a:ext cx="2338754" cy="2338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F449FB-EA20-4EFB-8161-B91141CE6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92" y="3429000"/>
            <a:ext cx="4403188" cy="24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02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CC0F54-9A0A-4036-A59B-C239A7F8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-503135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/>
            </a:r>
            <a:br>
              <a:rPr lang="uk-UA" b="1" dirty="0">
                <a:latin typeface="Bookman Old Style" panose="02050604050505020204" pitchFamily="18" charset="0"/>
              </a:rPr>
            </a:br>
            <a:r>
              <a:rPr lang="uk-UA" b="1" dirty="0">
                <a:latin typeface="Bookman Old Style" panose="02050604050505020204" pitchFamily="18" charset="0"/>
              </a:rPr>
              <a:t/>
            </a:r>
            <a:br>
              <a:rPr lang="uk-UA" b="1" dirty="0">
                <a:latin typeface="Bookman Old Style" panose="02050604050505020204" pitchFamily="18" charset="0"/>
              </a:rPr>
            </a:br>
            <a:r>
              <a:rPr lang="uk-UA" sz="3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Кібербезпека</a:t>
            </a:r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– інформаційна безпека підлітків у соціальних мережах та інтернеті</a:t>
            </a:r>
            <a:b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022DEF-44CD-47D1-9EDA-FC0D4FCD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643532"/>
            <a:ext cx="960327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Bookman Old Style" panose="02050604050505020204" pitchFamily="18" charset="0"/>
              </a:rPr>
              <a:t>Закон </a:t>
            </a:r>
            <a:r>
              <a:rPr lang="ru-RU" sz="1800" b="1" dirty="0" err="1">
                <a:latin typeface="Bookman Old Style" panose="02050604050505020204" pitchFamily="18" charset="0"/>
              </a:rPr>
              <a:t>України</a:t>
            </a:r>
            <a:r>
              <a:rPr lang="ru-RU" sz="1800" b="1" dirty="0">
                <a:latin typeface="Bookman Old Style" panose="02050604050505020204" pitchFamily="18" charset="0"/>
              </a:rPr>
              <a:t> «Про </a:t>
            </a:r>
            <a:r>
              <a:rPr lang="ru-RU" sz="1800" b="1" dirty="0" err="1">
                <a:latin typeface="Bookman Old Style" panose="02050604050505020204" pitchFamily="18" charset="0"/>
              </a:rPr>
              <a:t>основні</a:t>
            </a:r>
            <a:r>
              <a:rPr lang="ru-RU" sz="1800" b="1" dirty="0">
                <a:latin typeface="Bookman Old Style" panose="02050604050505020204" pitchFamily="18" charset="0"/>
              </a:rPr>
              <a:t> засади </a:t>
            </a:r>
            <a:r>
              <a:rPr lang="ru-RU" sz="1800" b="1" dirty="0" err="1">
                <a:latin typeface="Bookman Old Style" panose="02050604050505020204" pitchFamily="18" charset="0"/>
              </a:rPr>
              <a:t>забезпечення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r>
              <a:rPr lang="ru-RU" sz="1800" b="1" dirty="0" err="1">
                <a:latin typeface="Bookman Old Style" panose="02050604050505020204" pitchFamily="18" charset="0"/>
              </a:rPr>
              <a:t>кібербезпеки</a:t>
            </a:r>
            <a:r>
              <a:rPr lang="ru-RU" sz="1800" b="1" dirty="0">
                <a:latin typeface="Bookman Old Style" panose="02050604050505020204" pitchFamily="18" charset="0"/>
              </a:rPr>
              <a:t> </a:t>
            </a:r>
            <a:r>
              <a:rPr lang="ru-RU" sz="1800" b="1" dirty="0" err="1">
                <a:latin typeface="Bookman Old Style" panose="02050604050505020204" pitchFamily="18" charset="0"/>
              </a:rPr>
              <a:t>України</a:t>
            </a:r>
            <a:r>
              <a:rPr lang="ru-RU" sz="1800" b="1" dirty="0">
                <a:latin typeface="Bookman Old Style" panose="02050604050505020204" pitchFamily="18" charset="0"/>
              </a:rPr>
              <a:t>» </a:t>
            </a:r>
            <a:r>
              <a:rPr lang="ru-RU" sz="1800" b="1" dirty="0" err="1">
                <a:latin typeface="Bookman Old Style" panose="02050604050505020204" pitchFamily="18" charset="0"/>
              </a:rPr>
              <a:t>дає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таке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визначення</a:t>
            </a:r>
            <a:r>
              <a:rPr lang="ru-RU" sz="1800" b="1" dirty="0">
                <a:latin typeface="Bookman Old Style" panose="02050604050505020204" pitchFamily="18" charset="0"/>
              </a:rPr>
              <a:t>: «</a:t>
            </a:r>
            <a:r>
              <a:rPr lang="ru-RU" sz="1800" b="1" dirty="0" err="1">
                <a:latin typeface="Bookman Old Style" panose="02050604050505020204" pitchFamily="18" charset="0"/>
              </a:rPr>
              <a:t>кібернетична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безпека</a:t>
            </a:r>
            <a:r>
              <a:rPr lang="ru-RU" sz="1800" b="1" dirty="0">
                <a:latin typeface="Bookman Old Style" panose="02050604050505020204" pitchFamily="18" charset="0"/>
              </a:rPr>
              <a:t> (</a:t>
            </a:r>
            <a:r>
              <a:rPr lang="ru-RU" sz="1800" b="1" dirty="0" err="1">
                <a:latin typeface="Bookman Old Style" panose="02050604050505020204" pitchFamily="18" charset="0"/>
              </a:rPr>
              <a:t>кібербезпека</a:t>
            </a:r>
            <a:r>
              <a:rPr lang="ru-RU" sz="1800" b="1" dirty="0">
                <a:latin typeface="Bookman Old Style" panose="02050604050505020204" pitchFamily="18" charset="0"/>
              </a:rPr>
              <a:t>) – </a:t>
            </a:r>
            <a:r>
              <a:rPr lang="ru-RU" sz="1800" b="1" dirty="0" err="1">
                <a:latin typeface="Bookman Old Style" panose="02050604050505020204" pitchFamily="18" charset="0"/>
              </a:rPr>
              <a:t>це</a:t>
            </a:r>
            <a:r>
              <a:rPr lang="ru-RU" sz="1800" b="1" dirty="0">
                <a:latin typeface="Bookman Old Style" panose="02050604050505020204" pitchFamily="18" charset="0"/>
              </a:rPr>
              <a:t> стан </a:t>
            </a:r>
            <a:r>
              <a:rPr lang="ru-RU" sz="1800" b="1" dirty="0" err="1">
                <a:latin typeface="Bookman Old Style" panose="02050604050505020204" pitchFamily="18" charset="0"/>
              </a:rPr>
              <a:t>захищеності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життєво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важливих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інтересів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людини</a:t>
            </a:r>
            <a:r>
              <a:rPr lang="ru-RU" sz="1800" b="1" dirty="0">
                <a:latin typeface="Bookman Old Style" panose="02050604050505020204" pitchFamily="18" charset="0"/>
              </a:rPr>
              <a:t> і </a:t>
            </a:r>
            <a:r>
              <a:rPr lang="ru-RU" sz="1800" b="1" dirty="0" err="1">
                <a:latin typeface="Bookman Old Style" panose="02050604050505020204" pitchFamily="18" charset="0"/>
              </a:rPr>
              <a:t>громадянина</a:t>
            </a:r>
            <a:r>
              <a:rPr lang="ru-RU" sz="1800" b="1" dirty="0">
                <a:latin typeface="Bookman Old Style" panose="02050604050505020204" pitchFamily="18" charset="0"/>
              </a:rPr>
              <a:t>, </a:t>
            </a:r>
            <a:r>
              <a:rPr lang="ru-RU" sz="1800" b="1" dirty="0" err="1">
                <a:latin typeface="Bookman Old Style" panose="02050604050505020204" pitchFamily="18" charset="0"/>
              </a:rPr>
              <a:t>суспільства</a:t>
            </a:r>
            <a:r>
              <a:rPr lang="ru-RU" sz="1800" b="1" dirty="0">
                <a:latin typeface="Bookman Old Style" panose="02050604050505020204" pitchFamily="18" charset="0"/>
              </a:rPr>
              <a:t> та </a:t>
            </a:r>
            <a:r>
              <a:rPr lang="ru-RU" sz="1800" b="1" dirty="0" err="1">
                <a:latin typeface="Bookman Old Style" panose="02050604050505020204" pitchFamily="18" charset="0"/>
              </a:rPr>
              <a:t>держави</a:t>
            </a:r>
            <a:r>
              <a:rPr lang="ru-RU" sz="1800" b="1" dirty="0">
                <a:latin typeface="Bookman Old Style" panose="02050604050505020204" pitchFamily="18" charset="0"/>
              </a:rPr>
              <a:t> в </a:t>
            </a:r>
            <a:r>
              <a:rPr lang="ru-RU" sz="1800" b="1" dirty="0" err="1">
                <a:latin typeface="Bookman Old Style" panose="02050604050505020204" pitchFamily="18" charset="0"/>
              </a:rPr>
              <a:t>кіберпросторі</a:t>
            </a:r>
            <a:r>
              <a:rPr lang="ru-RU" sz="1800" b="1" dirty="0"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кібернетичний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простір</a:t>
            </a:r>
            <a:r>
              <a:rPr lang="ru-RU" sz="1800" b="1" dirty="0">
                <a:latin typeface="Bookman Old Style" panose="02050604050505020204" pitchFamily="18" charset="0"/>
              </a:rPr>
              <a:t> (</a:t>
            </a:r>
            <a:r>
              <a:rPr lang="ru-RU" sz="1800" b="1" dirty="0" err="1">
                <a:latin typeface="Bookman Old Style" panose="02050604050505020204" pitchFamily="18" charset="0"/>
              </a:rPr>
              <a:t>кіберпростір</a:t>
            </a:r>
            <a:r>
              <a:rPr lang="ru-RU" sz="1800" b="1" dirty="0">
                <a:latin typeface="Bookman Old Style" panose="02050604050505020204" pitchFamily="18" charset="0"/>
              </a:rPr>
              <a:t>) – </a:t>
            </a:r>
            <a:r>
              <a:rPr lang="ru-RU" sz="1800" b="1" dirty="0" err="1">
                <a:latin typeface="Bookman Old Style" panose="02050604050505020204" pitchFamily="18" charset="0"/>
              </a:rPr>
              <a:t>це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середовище</a:t>
            </a:r>
            <a:r>
              <a:rPr lang="ru-RU" sz="1800" b="1" dirty="0">
                <a:latin typeface="Bookman Old Style" panose="02050604050505020204" pitchFamily="18" charset="0"/>
              </a:rPr>
              <a:t>, яке </a:t>
            </a:r>
            <a:r>
              <a:rPr lang="ru-RU" sz="1800" b="1" dirty="0" err="1">
                <a:latin typeface="Bookman Old Style" panose="02050604050505020204" pitchFamily="18" charset="0"/>
              </a:rPr>
              <a:t>виникає</a:t>
            </a:r>
            <a:r>
              <a:rPr lang="ru-RU" sz="1800" b="1" dirty="0">
                <a:latin typeface="Bookman Old Style" panose="02050604050505020204" pitchFamily="18" charset="0"/>
              </a:rPr>
              <a:t> в </a:t>
            </a:r>
            <a:r>
              <a:rPr lang="ru-RU" sz="1800" b="1" dirty="0" err="1">
                <a:latin typeface="Bookman Old Style" panose="02050604050505020204" pitchFamily="18" charset="0"/>
              </a:rPr>
              <a:t>результаті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функціонування</a:t>
            </a:r>
            <a:r>
              <a:rPr lang="ru-RU" sz="1800" b="1" dirty="0">
                <a:latin typeface="Bookman Old Style" panose="02050604050505020204" pitchFamily="18" charset="0"/>
              </a:rPr>
              <a:t> на </a:t>
            </a:r>
            <a:r>
              <a:rPr lang="ru-RU" sz="1800" b="1" dirty="0" err="1">
                <a:latin typeface="Bookman Old Style" panose="02050604050505020204" pitchFamily="18" charset="0"/>
              </a:rPr>
              <a:t>основі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єдиних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принципів</a:t>
            </a:r>
            <a:r>
              <a:rPr lang="ru-RU" sz="1800" b="1" dirty="0">
                <a:latin typeface="Bookman Old Style" panose="02050604050505020204" pitchFamily="18" charset="0"/>
              </a:rPr>
              <a:t> і за </a:t>
            </a:r>
            <a:r>
              <a:rPr lang="ru-RU" sz="1800" b="1" dirty="0" err="1">
                <a:latin typeface="Bookman Old Style" panose="02050604050505020204" pitchFamily="18" charset="0"/>
              </a:rPr>
              <a:t>загальними</a:t>
            </a:r>
            <a:r>
              <a:rPr lang="ru-RU" sz="1800" b="1" dirty="0">
                <a:latin typeface="Bookman Old Style" panose="02050604050505020204" pitchFamily="18" charset="0"/>
              </a:rPr>
              <a:t> правилами </a:t>
            </a:r>
            <a:r>
              <a:rPr lang="ru-RU" sz="1800" b="1" dirty="0" err="1">
                <a:latin typeface="Bookman Old Style" panose="02050604050505020204" pitchFamily="18" charset="0"/>
              </a:rPr>
              <a:t>інформаційних</a:t>
            </a:r>
            <a:r>
              <a:rPr lang="ru-RU" sz="1800" b="1" dirty="0">
                <a:latin typeface="Bookman Old Style" panose="02050604050505020204" pitchFamily="18" charset="0"/>
              </a:rPr>
              <a:t>, </a:t>
            </a:r>
            <a:r>
              <a:rPr lang="ru-RU" sz="1800" b="1" dirty="0" err="1">
                <a:latin typeface="Bookman Old Style" panose="02050604050505020204" pitchFamily="18" charset="0"/>
              </a:rPr>
              <a:t>телекомунікаційних</a:t>
            </a:r>
            <a:r>
              <a:rPr lang="ru-RU" sz="1800" b="1" dirty="0">
                <a:latin typeface="Bookman Old Style" panose="02050604050505020204" pitchFamily="18" charset="0"/>
              </a:rPr>
              <a:t> та </a:t>
            </a:r>
            <a:r>
              <a:rPr lang="ru-RU" sz="1800" b="1" dirty="0" err="1">
                <a:latin typeface="Bookman Old Style" panose="02050604050505020204" pitchFamily="18" charset="0"/>
              </a:rPr>
              <a:t>інформаційно-телекомунікаційних</a:t>
            </a:r>
            <a:r>
              <a:rPr lang="ru-RU" sz="1800" b="1" dirty="0">
                <a:latin typeface="Bookman Old Style" panose="02050604050505020204" pitchFamily="18" charset="0"/>
              </a:rPr>
              <a:t> систем».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F68C79-B254-4A19-960B-E9CF41CE5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10" y="4692261"/>
            <a:ext cx="1957753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4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5B4EA2-F556-47AA-9FFA-432C65571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НЕБезпека</a:t>
            </a: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підлітків у соціальних мережах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28C2C1-7D9F-4AE2-BE42-45548972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7252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600" b="1" dirty="0" err="1">
                <a:latin typeface="Bookman Old Style" panose="02050604050505020204" pitchFamily="18" charset="0"/>
              </a:rPr>
              <a:t>Ознайомлення</a:t>
            </a:r>
            <a:r>
              <a:rPr lang="ru-RU" sz="2600" b="1" dirty="0">
                <a:latin typeface="Bookman Old Style" panose="02050604050505020204" pitchFamily="18" charset="0"/>
              </a:rPr>
              <a:t> з </a:t>
            </a:r>
            <a:r>
              <a:rPr lang="ru-RU" sz="2600" b="1" dirty="0" err="1">
                <a:latin typeface="Bookman Old Style" panose="02050604050505020204" pitchFamily="18" charset="0"/>
              </a:rPr>
              <a:t>порнографічними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матеріалами</a:t>
            </a:r>
            <a:r>
              <a:rPr lang="ru-RU" sz="2600" b="1" dirty="0">
                <a:latin typeface="Bookman Old Style" panose="02050604050505020204" pitchFamily="18" charset="0"/>
              </a:rPr>
              <a:t>, ненормативною </a:t>
            </a:r>
            <a:r>
              <a:rPr lang="ru-RU" sz="2600" b="1" dirty="0" err="1">
                <a:latin typeface="Bookman Old Style" panose="02050604050505020204" pitchFamily="18" charset="0"/>
              </a:rPr>
              <a:t>лексикою</a:t>
            </a:r>
            <a:r>
              <a:rPr lang="ru-RU" sz="2600" b="1" dirty="0">
                <a:latin typeface="Bookman Old Style" panose="02050604050505020204" pitchFamily="18" charset="0"/>
              </a:rPr>
              <a:t>, </a:t>
            </a:r>
            <a:r>
              <a:rPr lang="ru-RU" sz="2600" b="1" dirty="0" err="1">
                <a:latin typeface="Bookman Old Style" panose="02050604050505020204" pitchFamily="18" charset="0"/>
              </a:rPr>
              <a:t>інформацією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суїцидального</a:t>
            </a:r>
            <a:r>
              <a:rPr lang="ru-RU" sz="2600" b="1" dirty="0">
                <a:latin typeface="Bookman Old Style" panose="02050604050505020204" pitchFamily="18" charset="0"/>
              </a:rPr>
              <a:t> характеру, </a:t>
            </a:r>
            <a:r>
              <a:rPr lang="ru-RU" sz="2600" b="1" dirty="0" err="1">
                <a:latin typeface="Bookman Old Style" panose="02050604050505020204" pitchFamily="18" charset="0"/>
              </a:rPr>
              <a:t>расистського</a:t>
            </a:r>
            <a:r>
              <a:rPr lang="ru-RU" sz="2600" b="1" dirty="0">
                <a:latin typeface="Bookman Old Style" panose="02050604050505020204" pitchFamily="18" charset="0"/>
              </a:rPr>
              <a:t>, </a:t>
            </a:r>
            <a:r>
              <a:rPr lang="ru-RU" sz="2600" b="1" dirty="0" err="1">
                <a:latin typeface="Bookman Old Style" panose="02050604050505020204" pitchFamily="18" charset="0"/>
              </a:rPr>
              <a:t>ненависницького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чи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сектантського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змісту</a:t>
            </a:r>
            <a:r>
              <a:rPr lang="ru-RU" sz="2600" b="1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err="1">
                <a:latin typeface="Bookman Old Style" panose="02050604050505020204" pitchFamily="18" charset="0"/>
              </a:rPr>
              <a:t>Загроза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отримання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недостовірної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чи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неправдивої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інформації</a:t>
            </a:r>
            <a:r>
              <a:rPr lang="ru-RU" sz="2600" b="1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err="1">
                <a:latin typeface="Bookman Old Style" panose="02050604050505020204" pitchFamily="18" charset="0"/>
              </a:rPr>
              <a:t>Формування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залежності</a:t>
            </a:r>
            <a:r>
              <a:rPr lang="ru-RU" sz="2600" b="1" dirty="0">
                <a:latin typeface="Bookman Old Style" panose="02050604050505020204" pitchFamily="18" charset="0"/>
              </a:rPr>
              <a:t> (</a:t>
            </a:r>
            <a:r>
              <a:rPr lang="ru-RU" sz="2600" b="1" dirty="0" err="1">
                <a:latin typeface="Bookman Old Style" panose="02050604050505020204" pitchFamily="18" charset="0"/>
              </a:rPr>
              <a:t>ігрової</a:t>
            </a:r>
            <a:r>
              <a:rPr lang="ru-RU" sz="2600" b="1" dirty="0">
                <a:latin typeface="Bookman Old Style" panose="02050604050505020204" pitchFamily="18" charset="0"/>
              </a:rPr>
              <a:t>, </a:t>
            </a:r>
            <a:r>
              <a:rPr lang="ru-RU" sz="2600" b="1" dirty="0" err="1">
                <a:latin typeface="Bookman Old Style" panose="02050604050505020204" pitchFamily="18" charset="0"/>
              </a:rPr>
              <a:t>комп’ютерної</a:t>
            </a:r>
            <a:r>
              <a:rPr lang="ru-RU" sz="2600" b="1" dirty="0">
                <a:latin typeface="Bookman Old Style" panose="02050604050505020204" pitchFamily="18" charset="0"/>
              </a:rPr>
              <a:t>, </a:t>
            </a:r>
            <a:r>
              <a:rPr lang="ru-RU" sz="2600" b="1" dirty="0" err="1">
                <a:latin typeface="Bookman Old Style" panose="02050604050505020204" pitchFamily="18" charset="0"/>
              </a:rPr>
              <a:t>інтернет</a:t>
            </a:r>
            <a:r>
              <a:rPr lang="ru-RU" sz="2600" b="1" dirty="0">
                <a:latin typeface="Bookman Old Style" panose="020506040505050202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err="1">
                <a:latin typeface="Bookman Old Style" panose="02050604050505020204" pitchFamily="18" charset="0"/>
              </a:rPr>
              <a:t>Спілкування</a:t>
            </a:r>
            <a:r>
              <a:rPr lang="ru-RU" sz="2600" b="1" dirty="0">
                <a:latin typeface="Bookman Old Style" panose="02050604050505020204" pitchFamily="18" charset="0"/>
              </a:rPr>
              <a:t> з </a:t>
            </a:r>
            <a:r>
              <a:rPr lang="ru-RU" sz="2600" b="1" dirty="0" err="1">
                <a:latin typeface="Bookman Old Style" panose="02050604050505020204" pitchFamily="18" charset="0"/>
              </a:rPr>
              <a:t>небезпечними</a:t>
            </a:r>
            <a:r>
              <a:rPr lang="ru-RU" sz="2600" b="1" dirty="0">
                <a:latin typeface="Bookman Old Style" panose="02050604050505020204" pitchFamily="18" charset="0"/>
              </a:rPr>
              <a:t> людьми (</a:t>
            </a:r>
            <a:r>
              <a:rPr lang="ru-RU" sz="2600" b="1" dirty="0" err="1">
                <a:latin typeface="Bookman Old Style" panose="02050604050505020204" pitchFamily="18" charset="0"/>
              </a:rPr>
              <a:t>збоченці</a:t>
            </a:r>
            <a:r>
              <a:rPr lang="ru-RU" sz="2600" b="1" dirty="0">
                <a:latin typeface="Bookman Old Style" panose="02050604050505020204" pitchFamily="18" charset="0"/>
              </a:rPr>
              <a:t>, </a:t>
            </a:r>
            <a:r>
              <a:rPr lang="ru-RU" sz="2600" b="1" dirty="0" err="1">
                <a:latin typeface="Bookman Old Style" panose="02050604050505020204" pitchFamily="18" charset="0"/>
              </a:rPr>
              <a:t>шахраї</a:t>
            </a:r>
            <a:r>
              <a:rPr lang="ru-RU" sz="2600" b="1" dirty="0">
                <a:latin typeface="Bookman Old Style" panose="02050604050505020204" pitchFamily="18" charset="0"/>
              </a:rPr>
              <a:t>, </a:t>
            </a:r>
            <a:r>
              <a:rPr lang="ru-RU" sz="2600" b="1" dirty="0" err="1">
                <a:latin typeface="Bookman Old Style" panose="02050604050505020204" pitchFamily="18" charset="0"/>
              </a:rPr>
              <a:t>грифери</a:t>
            </a:r>
            <a:r>
              <a:rPr lang="ru-RU" sz="2600" b="1" dirty="0">
                <a:latin typeface="Bookman Old Style" panose="020506040505050202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err="1">
                <a:latin typeface="Bookman Old Style" panose="02050604050505020204" pitchFamily="18" charset="0"/>
              </a:rPr>
              <a:t>Залучення</a:t>
            </a:r>
            <a:r>
              <a:rPr lang="ru-RU" sz="2600" b="1" dirty="0">
                <a:latin typeface="Bookman Old Style" panose="02050604050505020204" pitchFamily="18" charset="0"/>
              </a:rPr>
              <a:t> до </a:t>
            </a:r>
            <a:r>
              <a:rPr lang="ru-RU" sz="2600" b="1" dirty="0" err="1">
                <a:latin typeface="Bookman Old Style" panose="02050604050505020204" pitchFamily="18" charset="0"/>
              </a:rPr>
              <a:t>виконання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протиправних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дій</a:t>
            </a:r>
            <a:r>
              <a:rPr lang="ru-RU" sz="2600" b="1" dirty="0">
                <a:latin typeface="Bookman Old Style" panose="02050604050505020204" pitchFamily="18" charset="0"/>
              </a:rPr>
              <a:t> (хакерство, </a:t>
            </a:r>
            <a:r>
              <a:rPr lang="ru-RU" sz="2600" b="1" dirty="0" err="1">
                <a:latin typeface="Bookman Old Style" panose="02050604050505020204" pitchFamily="18" charset="0"/>
              </a:rPr>
              <a:t>порушення</a:t>
            </a:r>
            <a:r>
              <a:rPr lang="ru-RU" sz="2600" b="1" dirty="0">
                <a:latin typeface="Bookman Old Style" panose="02050604050505020204" pitchFamily="18" charset="0"/>
              </a:rPr>
              <a:t> прав та свобод </a:t>
            </a:r>
            <a:r>
              <a:rPr lang="ru-RU" sz="2600" b="1" dirty="0" err="1">
                <a:latin typeface="Bookman Old Style" panose="02050604050505020204" pitchFamily="18" charset="0"/>
              </a:rPr>
              <a:t>інших</a:t>
            </a:r>
            <a:r>
              <a:rPr lang="ru-RU" sz="2600" b="1" dirty="0">
                <a:latin typeface="Bookman Old Style" panose="020506040505050202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err="1">
                <a:latin typeface="Bookman Old Style" panose="02050604050505020204" pitchFamily="18" charset="0"/>
              </a:rPr>
              <a:t>Вчинення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протиправних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дій</a:t>
            </a:r>
            <a:r>
              <a:rPr lang="ru-RU" sz="2600" b="1" dirty="0">
                <a:latin typeface="Bookman Old Style" panose="02050604050505020204" pitchFamily="18" charset="0"/>
              </a:rPr>
              <a:t>, </a:t>
            </a:r>
            <a:r>
              <a:rPr lang="ru-RU" sz="2600" b="1" dirty="0" err="1">
                <a:latin typeface="Bookman Old Style" panose="02050604050505020204" pitchFamily="18" charset="0"/>
              </a:rPr>
              <a:t>що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тягнуть</a:t>
            </a:r>
            <a:r>
              <a:rPr lang="ru-RU" sz="2600" b="1" dirty="0">
                <a:latin typeface="Bookman Old Style" panose="02050604050505020204" pitchFamily="18" charset="0"/>
              </a:rPr>
              <a:t> за собою </a:t>
            </a:r>
            <a:r>
              <a:rPr lang="ru-RU" sz="2600" b="1" dirty="0" err="1">
                <a:latin typeface="Bookman Old Style" panose="02050604050505020204" pitchFamily="18" charset="0"/>
              </a:rPr>
              <a:t>відповідальність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згідно</a:t>
            </a:r>
            <a:r>
              <a:rPr lang="ru-RU" sz="2600" b="1" dirty="0">
                <a:latin typeface="Bookman Old Style" panose="02050604050505020204" pitchFamily="18" charset="0"/>
              </a:rPr>
              <a:t> з </a:t>
            </a:r>
            <a:r>
              <a:rPr lang="ru-RU" sz="2600" b="1" dirty="0" err="1">
                <a:latin typeface="Bookman Old Style" panose="02050604050505020204" pitchFamily="18" charset="0"/>
              </a:rPr>
              <a:t>чинним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законодавством</a:t>
            </a:r>
            <a:r>
              <a:rPr lang="ru-RU" sz="2600" b="1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err="1">
                <a:latin typeface="Bookman Old Style" panose="02050604050505020204" pitchFamily="18" charset="0"/>
              </a:rPr>
              <a:t>Кібербулінг</a:t>
            </a:r>
            <a:r>
              <a:rPr lang="ru-RU" sz="2600" b="1" dirty="0">
                <a:latin typeface="Bookman Old Style" panose="02050604050505020204" pitchFamily="18" charset="0"/>
              </a:rPr>
              <a:t> – </a:t>
            </a:r>
            <a:r>
              <a:rPr lang="ru-RU" sz="2600" b="1" dirty="0" err="1">
                <a:latin typeface="Bookman Old Style" panose="02050604050505020204" pitchFamily="18" charset="0"/>
              </a:rPr>
              <a:t>свідоме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цькування</a:t>
            </a:r>
            <a:r>
              <a:rPr lang="ru-RU" sz="2600" b="1" dirty="0">
                <a:latin typeface="Bookman Old Style" panose="02050604050505020204" pitchFamily="18" charset="0"/>
              </a:rPr>
              <a:t> та </a:t>
            </a:r>
            <a:r>
              <a:rPr lang="ru-RU" sz="2600" b="1" dirty="0" err="1">
                <a:latin typeface="Bookman Old Style" panose="02050604050505020204" pitchFamily="18" charset="0"/>
              </a:rPr>
              <a:t>приниження</a:t>
            </a:r>
            <a:r>
              <a:rPr lang="ru-RU" sz="2600" b="1" dirty="0">
                <a:latin typeface="Bookman Old Style" panose="02050604050505020204" pitchFamily="18" charset="0"/>
              </a:rPr>
              <a:t>, </a:t>
            </a:r>
            <a:r>
              <a:rPr lang="ru-RU" sz="2600" b="1" dirty="0" err="1">
                <a:latin typeface="Bookman Old Style" panose="02050604050505020204" pitchFamily="18" charset="0"/>
              </a:rPr>
              <a:t>передусім</a:t>
            </a:r>
            <a:r>
              <a:rPr lang="ru-RU" sz="2600" b="1" dirty="0">
                <a:latin typeface="Bookman Old Style" panose="02050604050505020204" pitchFamily="18" charset="0"/>
              </a:rPr>
              <a:t> </a:t>
            </a:r>
            <a:r>
              <a:rPr lang="ru-RU" sz="2600" b="1" dirty="0" err="1">
                <a:latin typeface="Bookman Old Style" panose="02050604050505020204" pitchFamily="18" charset="0"/>
              </a:rPr>
              <a:t>однолітків</a:t>
            </a:r>
            <a:r>
              <a:rPr lang="ru-RU" sz="2600" b="1" dirty="0"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5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AAA7D6-6B29-4146-B5DD-F970493D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Оперативна допомога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CF00B6-2E00-4F6A-BDAB-138B1AA2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14" y="214153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Для оперативного </a:t>
            </a:r>
            <a:r>
              <a:rPr lang="ru-RU" b="1" dirty="0" err="1">
                <a:latin typeface="Bookman Old Style" panose="02050604050505020204" pitchFamily="18" charset="0"/>
              </a:rPr>
              <a:t>надання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допомоги</a:t>
            </a:r>
            <a:r>
              <a:rPr lang="ru-RU" b="1" dirty="0">
                <a:latin typeface="Bookman Old Style" panose="02050604050505020204" pitchFamily="18" charset="0"/>
              </a:rPr>
              <a:t> та </a:t>
            </a:r>
            <a:r>
              <a:rPr lang="ru-RU" b="1" dirty="0" err="1">
                <a:latin typeface="Bookman Old Style" panose="02050604050505020204" pitchFamily="18" charset="0"/>
              </a:rPr>
              <a:t>інформації</a:t>
            </a:r>
            <a:r>
              <a:rPr lang="ru-RU" b="1" dirty="0">
                <a:latin typeface="Bookman Old Style" panose="02050604050505020204" pitchFamily="18" charset="0"/>
              </a:rPr>
              <a:t> Департамент </a:t>
            </a:r>
            <a:r>
              <a:rPr lang="ru-RU" b="1" dirty="0" err="1">
                <a:latin typeface="Bookman Old Style" panose="02050604050505020204" pitchFamily="18" charset="0"/>
              </a:rPr>
              <a:t>кіберполіції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Національної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поліції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України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запровадив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сервісну</a:t>
            </a:r>
            <a:r>
              <a:rPr lang="ru-RU" b="1" dirty="0">
                <a:latin typeface="Bookman Old Style" panose="02050604050505020204" pitchFamily="18" charset="0"/>
              </a:rPr>
              <a:t> службу та </a:t>
            </a:r>
            <a:r>
              <a:rPr lang="ru-RU" b="1" dirty="0" err="1">
                <a:latin typeface="Bookman Old Style" panose="02050604050505020204" pitchFamily="18" charset="0"/>
              </a:rPr>
              <a:t>ввів</a:t>
            </a:r>
            <a:r>
              <a:rPr lang="ru-RU" b="1" dirty="0">
                <a:latin typeface="Bookman Old Style" panose="02050604050505020204" pitchFamily="18" charset="0"/>
              </a:rPr>
              <a:t> у </a:t>
            </a:r>
            <a:r>
              <a:rPr lang="ru-RU" b="1" dirty="0" err="1">
                <a:latin typeface="Bookman Old Style" panose="02050604050505020204" pitchFamily="18" charset="0"/>
              </a:rPr>
              <a:t>дію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телефонний</a:t>
            </a:r>
            <a:r>
              <a:rPr lang="ru-RU" b="1" dirty="0">
                <a:latin typeface="Bookman Old Style" panose="02050604050505020204" pitchFamily="18" charset="0"/>
              </a:rPr>
              <a:t> номер – 0 800 50 51 70.</a:t>
            </a:r>
          </a:p>
        </p:txBody>
      </p:sp>
      <p:pic>
        <p:nvPicPr>
          <p:cNvPr id="8194" name="Picture 2" descr="Кіберполіція (Україна) — Вікіпедія">
            <a:extLst>
              <a:ext uri="{FF2B5EF4-FFF2-40B4-BE49-F238E27FC236}">
                <a16:creationId xmlns:a16="http://schemas.microsoft.com/office/drawing/2014/main" xmlns="" id="{1139CE12-EB41-409F-9907-F04F7DEF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3269274"/>
            <a:ext cx="2772507" cy="263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D106F9-AF28-4A53-8743-17634810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68" y="3429000"/>
            <a:ext cx="4122446" cy="231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684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5A4736-44C7-4544-97D8-90EBC37A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4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cap="all" dirty="0">
                <a:solidFill>
                  <a:srgbClr val="FF0000"/>
                </a:solidFill>
                <a:latin typeface="Bookman Old Style" panose="02050604050505020204" pitchFamily="18" charset="0"/>
              </a:rPr>
              <a:t>ПОСІБНИКИ, ЯКІ МОН ПРОПОНУЄ ВИКОРИСТОВУВАТИ </a:t>
            </a:r>
            <a:br>
              <a:rPr lang="ru-RU" sz="2200" b="1" cap="all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2200" b="1" cap="all" dirty="0">
                <a:solidFill>
                  <a:srgbClr val="FF0000"/>
                </a:solidFill>
                <a:latin typeface="Bookman Old Style" panose="02050604050505020204" pitchFamily="18" charset="0"/>
              </a:rPr>
              <a:t>БАТЬКАМ І ПЕДАГОГАМ ДЛЯ НАВЧАННЯ ДІТЕЙ БЕЗПЕЧНОМУ КОРИСТУВАННЮ ІНТЕРНЕТОМ: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9038D4-1E4D-41F9-99D4-25000907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7252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Діти</a:t>
            </a:r>
            <a:r>
              <a:rPr lang="ru-RU" sz="4300" b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в </a:t>
            </a:r>
            <a:r>
              <a:rPr lang="ru-RU" sz="4300" b="1" dirty="0" err="1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Інтернеті</a:t>
            </a:r>
            <a:r>
              <a:rPr lang="ru-RU" sz="4300" b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як </a:t>
            </a:r>
            <a:r>
              <a:rPr lang="ru-RU" sz="4300" b="1" dirty="0" err="1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навчити</a:t>
            </a:r>
            <a:r>
              <a:rPr lang="ru-RU" sz="4300" b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безпеці</a:t>
            </a:r>
            <a:r>
              <a:rPr lang="ru-RU" sz="4300" b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у </a:t>
            </a:r>
            <a:r>
              <a:rPr lang="ru-RU" sz="4300" b="1" dirty="0" err="1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віртуальному</a:t>
            </a:r>
            <a:r>
              <a:rPr lang="ru-RU" sz="4300" b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світі</a:t>
            </a:r>
            <a:r>
              <a:rPr lang="ru-RU" sz="4300" b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ru-RU" sz="4300" b="1" dirty="0" err="1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посібник</a:t>
            </a:r>
            <a:r>
              <a:rPr lang="ru-RU" sz="4300" b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для </a:t>
            </a:r>
            <a:r>
              <a:rPr lang="ru-RU" sz="4300" b="1" dirty="0" err="1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батьків</a:t>
            </a:r>
            <a:r>
              <a:rPr lang="ru-RU" sz="4300" b="1" dirty="0">
                <a:latin typeface="Bookman Old Style" panose="02050604050505020204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Виховання</a:t>
            </a:r>
            <a:r>
              <a:rPr lang="ru-RU" sz="4300" b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культури</a:t>
            </a:r>
            <a:r>
              <a:rPr lang="ru-RU" sz="4300" b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користувача</a:t>
            </a:r>
            <a:r>
              <a:rPr lang="ru-RU" sz="4300" b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Інтернету</a:t>
            </a:r>
            <a:r>
              <a:rPr lang="ru-RU" sz="4300" b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</a:t>
            </a: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Безпека</a:t>
            </a:r>
            <a:r>
              <a:rPr lang="ru-RU" sz="4300" b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у </a:t>
            </a: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всесвітній</a:t>
            </a:r>
            <a:r>
              <a:rPr lang="ru-RU" sz="4300" b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мережі</a:t>
            </a:r>
            <a:r>
              <a:rPr lang="ru-RU" sz="4300" b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 </a:t>
            </a: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навчально-методичний</a:t>
            </a:r>
            <a:r>
              <a:rPr lang="ru-RU" sz="4300" b="1" dirty="0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посібник</a:t>
            </a:r>
            <a:endParaRPr lang="ru-RU" sz="43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</a:rPr>
              <a:t>Безпечне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користування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сучасними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інформаційно-комунікативними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технологіями</a:t>
            </a:r>
            <a:r>
              <a:rPr lang="ru-RU" sz="4300" b="1" dirty="0">
                <a:latin typeface="Bookman Old Style" panose="02050604050505020204" pitchFamily="18" charset="0"/>
              </a:rPr>
              <a:t> / О. Удалова, О. Швед, О. </a:t>
            </a:r>
            <a:r>
              <a:rPr lang="ru-RU" sz="4300" b="1" dirty="0" err="1">
                <a:latin typeface="Bookman Old Style" panose="02050604050505020204" pitchFamily="18" charset="0"/>
              </a:rPr>
              <a:t>Кузнєцова</a:t>
            </a:r>
            <a:r>
              <a:rPr lang="ru-RU" sz="4300" b="1" dirty="0">
                <a:latin typeface="Bookman Old Style" panose="02050604050505020204" pitchFamily="18" charset="0"/>
              </a:rPr>
              <a:t> [та </a:t>
            </a:r>
            <a:r>
              <a:rPr lang="ru-RU" sz="4300" b="1" dirty="0" err="1">
                <a:latin typeface="Bookman Old Style" panose="02050604050505020204" pitchFamily="18" charset="0"/>
              </a:rPr>
              <a:t>ін</a:t>
            </a:r>
            <a:r>
              <a:rPr lang="ru-RU" sz="4300" b="1" dirty="0">
                <a:latin typeface="Bookman Old Style" panose="02050604050505020204" pitchFamily="18" charset="0"/>
              </a:rPr>
              <a:t>.]. – К.: </a:t>
            </a:r>
            <a:r>
              <a:rPr lang="ru-RU" sz="4300" b="1" dirty="0" err="1">
                <a:latin typeface="Bookman Old Style" panose="02050604050505020204" pitchFamily="18" charset="0"/>
              </a:rPr>
              <a:t>Україна</a:t>
            </a:r>
            <a:r>
              <a:rPr lang="ru-RU" sz="4300" b="1" dirty="0">
                <a:latin typeface="Bookman Old Style" panose="02050604050505020204" pitchFamily="18" charset="0"/>
              </a:rPr>
              <a:t>, 2010. – 72 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</a:rPr>
              <a:t>Пам’ятка</a:t>
            </a:r>
            <a:r>
              <a:rPr lang="ru-RU" sz="4300" b="1" dirty="0">
                <a:latin typeface="Bookman Old Style" panose="02050604050505020204" pitchFamily="18" charset="0"/>
              </a:rPr>
              <a:t> для </a:t>
            </a:r>
            <a:r>
              <a:rPr lang="ru-RU" sz="4300" b="1" dirty="0" err="1">
                <a:latin typeface="Bookman Old Style" panose="02050604050505020204" pitchFamily="18" charset="0"/>
              </a:rPr>
              <a:t>батьків</a:t>
            </a:r>
            <a:r>
              <a:rPr lang="ru-RU" sz="4300" b="1" dirty="0">
                <a:latin typeface="Bookman Old Style" panose="02050604050505020204" pitchFamily="18" charset="0"/>
              </a:rPr>
              <a:t> "</a:t>
            </a:r>
            <a:r>
              <a:rPr lang="ru-RU" sz="4300" b="1" dirty="0" err="1">
                <a:latin typeface="Bookman Old Style" panose="02050604050505020204" pitchFamily="18" charset="0"/>
              </a:rPr>
              <a:t>Діти</a:t>
            </a:r>
            <a:r>
              <a:rPr lang="ru-RU" sz="4300" b="1" dirty="0">
                <a:latin typeface="Bookman Old Style" panose="02050604050505020204" pitchFamily="18" charset="0"/>
              </a:rPr>
              <a:t>. </a:t>
            </a:r>
            <a:r>
              <a:rPr lang="ru-RU" sz="4300" b="1" dirty="0" err="1">
                <a:latin typeface="Bookman Old Style" panose="02050604050505020204" pitchFamily="18" charset="0"/>
              </a:rPr>
              <a:t>Інтернет</a:t>
            </a:r>
            <a:r>
              <a:rPr lang="ru-RU" sz="4300" b="1" dirty="0">
                <a:latin typeface="Bookman Old Style" panose="02050604050505020204" pitchFamily="18" charset="0"/>
              </a:rPr>
              <a:t>. </a:t>
            </a:r>
            <a:r>
              <a:rPr lang="ru-RU" sz="4300" b="1" dirty="0" err="1">
                <a:latin typeface="Bookman Old Style" panose="02050604050505020204" pitchFamily="18" charset="0"/>
              </a:rPr>
              <a:t>Мобільний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зв’язок</a:t>
            </a:r>
            <a:r>
              <a:rPr lang="ru-RU" sz="4300" b="1" dirty="0">
                <a:latin typeface="Bookman Old Style" panose="02050604050505020204" pitchFamily="18" charset="0"/>
              </a:rPr>
              <a:t>", </a:t>
            </a:r>
            <a:r>
              <a:rPr lang="ru-RU" sz="4300" b="1" dirty="0" err="1">
                <a:latin typeface="Bookman Old Style" panose="02050604050505020204" pitchFamily="18" charset="0"/>
              </a:rPr>
              <a:t>розроблена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Національною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експертною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комісією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України</a:t>
            </a:r>
            <a:r>
              <a:rPr lang="ru-RU" sz="4300" b="1" dirty="0">
                <a:latin typeface="Bookman Old Style" panose="02050604050505020204" pitchFamily="18" charset="0"/>
              </a:rPr>
              <a:t> з </a:t>
            </a:r>
            <a:r>
              <a:rPr lang="ru-RU" sz="4300" b="1" dirty="0" err="1">
                <a:latin typeface="Bookman Old Style" panose="02050604050505020204" pitchFamily="18" charset="0"/>
              </a:rPr>
              <a:t>питань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захисту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суспільної</a:t>
            </a:r>
            <a:r>
              <a:rPr lang="ru-RU" sz="4300" b="1" dirty="0">
                <a:latin typeface="Bookman Old Style" panose="02050604050505020204" pitchFamily="18" charset="0"/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</a:rPr>
              <a:t>моралі</a:t>
            </a:r>
            <a:endParaRPr lang="ru-RU" sz="43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Посібник</a:t>
            </a:r>
            <a:r>
              <a:rPr lang="ru-RU" sz="4300" b="1" dirty="0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Ради </a:t>
            </a:r>
            <a:r>
              <a:rPr lang="ru-RU" sz="4300" b="1" dirty="0" err="1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Європи</a:t>
            </a:r>
            <a:r>
              <a:rPr lang="ru-RU" sz="4300" b="1" dirty="0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"Свобода </a:t>
            </a:r>
            <a:r>
              <a:rPr lang="ru-RU" sz="4300" b="1" dirty="0" err="1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вираження</a:t>
            </a:r>
            <a:r>
              <a:rPr lang="ru-RU" sz="4300" b="1" dirty="0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поглядів</a:t>
            </a:r>
            <a:r>
              <a:rPr lang="ru-RU" sz="4300" b="1" dirty="0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та </a:t>
            </a:r>
            <a:r>
              <a:rPr lang="ru-RU" sz="4300" b="1" dirty="0" err="1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інтернет</a:t>
            </a:r>
            <a:r>
              <a:rPr lang="ru-RU" sz="4300" b="1" dirty="0">
                <a:latin typeface="Bookman Old Style" panose="0205060405050502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"</a:t>
            </a:r>
            <a:endParaRPr lang="ru-RU" sz="43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Навчально-методичний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посібник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"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Керівництво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із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соціально-педагогічного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супроводу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формування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безпечної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поведінки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підлітків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в </a:t>
            </a:r>
            <a:r>
              <a:rPr lang="ru-RU" sz="4300" b="1" dirty="0" err="1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інтернеті</a:t>
            </a:r>
            <a:r>
              <a:rPr lang="ru-RU" sz="4300" b="1" dirty="0"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"</a:t>
            </a:r>
            <a:endParaRPr lang="ru-RU" sz="43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Методичні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рекомендації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до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використання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в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освітньому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процесі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закладів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загальної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середньої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освіти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навчально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-методичного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посібника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та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робочого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зошита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„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Інтернет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який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ми </a:t>
            </a:r>
            <a:r>
              <a:rPr lang="ru-RU" sz="4300" b="1" dirty="0" err="1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хочемоˮ</a:t>
            </a:r>
            <a:r>
              <a:rPr lang="ru-RU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</a:t>
            </a:r>
            <a:r>
              <a:rPr lang="en-US" sz="4300" b="1" dirty="0">
                <a:latin typeface="Bookman Old Style" panose="020506040505050202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Web We Want)</a:t>
            </a:r>
            <a:endParaRPr lang="en-US" sz="43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Дізнайся</a:t>
            </a:r>
            <a:r>
              <a:rPr lang="ru-RU" sz="4300" b="1" dirty="0"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про </a:t>
            </a:r>
            <a:r>
              <a:rPr lang="ru-RU" sz="4300" b="1" dirty="0" err="1"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свої</a:t>
            </a:r>
            <a:r>
              <a:rPr lang="ru-RU" sz="4300" b="1" dirty="0"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права в цифровому </a:t>
            </a:r>
            <a:r>
              <a:rPr lang="ru-RU" sz="4300" b="1" dirty="0" err="1">
                <a:latin typeface="Bookman Old Style" panose="020506040505050202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середовищі</a:t>
            </a:r>
            <a:endParaRPr lang="ru-RU" sz="43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Попередження</a:t>
            </a:r>
            <a:r>
              <a:rPr lang="ru-RU" sz="4300" b="1" dirty="0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та </a:t>
            </a:r>
            <a:r>
              <a:rPr lang="ru-RU" sz="4300" b="1" dirty="0" err="1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протидія</a:t>
            </a:r>
            <a:r>
              <a:rPr lang="ru-RU" sz="4300" b="1" dirty="0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КІБЕРБУЛІНГУ в </a:t>
            </a:r>
            <a:r>
              <a:rPr lang="ru-RU" sz="4300" b="1" dirty="0" err="1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дитячому</a:t>
            </a:r>
            <a:r>
              <a:rPr lang="ru-RU" sz="4300" b="1" dirty="0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середовищі</a:t>
            </a:r>
            <a:r>
              <a:rPr lang="ru-RU" sz="4300" b="1" dirty="0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України</a:t>
            </a:r>
            <a:endParaRPr lang="ru-RU" sz="43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latin typeface="Bookman Old Style" panose="0205060405050502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Запобігаємо</a:t>
            </a:r>
            <a:r>
              <a:rPr lang="ru-RU" sz="4300" b="1" dirty="0">
                <a:latin typeface="Bookman Old Style" panose="0205060405050502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кібербулінгу</a:t>
            </a:r>
            <a:r>
              <a:rPr lang="ru-RU" sz="4300" b="1" dirty="0">
                <a:latin typeface="Bookman Old Style" panose="0205060405050502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4300" b="1" dirty="0" err="1">
                <a:latin typeface="Bookman Old Style" panose="020506040505050202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змалечку</a:t>
            </a:r>
            <a:endParaRPr lang="ru-RU" sz="4300" b="1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94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2F5355-34A2-49AE-8B30-DF0CD39F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26" y="295421"/>
            <a:ext cx="9603275" cy="1702114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Допомога батькам та педагогам у </a:t>
            </a:r>
            <a:b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захисті дітей від загроз інтернету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C66CDD-C896-4D91-9F45-BDF610D2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82" y="2211434"/>
            <a:ext cx="8893433" cy="304292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latin typeface="Bookman Old Style" panose="02050604050505020204" pitchFamily="18" charset="0"/>
              </a:rPr>
              <a:t>Реєстрація батьків у програмі « Батьківський контроль»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Bookman Old Style" panose="02050604050505020204" pitchFamily="18" charset="0"/>
              </a:rPr>
              <a:t>Реєстрація</a:t>
            </a:r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latin typeface="Bookman Old Style" panose="02050604050505020204" pitchFamily="18" charset="0"/>
              </a:rPr>
              <a:t>батьків</a:t>
            </a:r>
            <a:r>
              <a:rPr lang="ru-RU" sz="2400" b="1" dirty="0">
                <a:latin typeface="Bookman Old Style" panose="02050604050505020204" pitchFamily="18" charset="0"/>
              </a:rPr>
              <a:t> у </a:t>
            </a:r>
            <a:r>
              <a:rPr lang="ru-RU" sz="2400" b="1" dirty="0" err="1">
                <a:latin typeface="Bookman Old Style" panose="02050604050505020204" pitchFamily="18" charset="0"/>
              </a:rPr>
              <a:t>програмі</a:t>
            </a:r>
            <a:r>
              <a:rPr lang="ru-RU" sz="2400" b="1" dirty="0">
                <a:latin typeface="Bookman Old Style" panose="02050604050505020204" pitchFamily="18" charset="0"/>
              </a:rPr>
              <a:t> «</a:t>
            </a:r>
            <a:r>
              <a:rPr lang="ru-RU" sz="2400" b="1" dirty="0" err="1">
                <a:latin typeface="Bookman Old Style" panose="02050604050505020204" pitchFamily="18" charset="0"/>
              </a:rPr>
              <a:t>Безпечна</a:t>
            </a:r>
            <a:r>
              <a:rPr lang="ru-RU" sz="2400" b="1" dirty="0">
                <a:latin typeface="Bookman Old Style" panose="02050604050505020204" pitchFamily="18" charset="0"/>
              </a:rPr>
              <a:t> школа»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Bookman Old Style" panose="02050604050505020204" pitchFamily="18" charset="0"/>
              </a:rPr>
              <a:t>Медіаграмотність</a:t>
            </a:r>
            <a:r>
              <a:rPr lang="ru-RU" sz="2400" b="1" dirty="0">
                <a:latin typeface="Bookman Old Style" panose="02050604050505020204" pitchFamily="18" charset="0"/>
              </a:rPr>
              <a:t> та </a:t>
            </a:r>
            <a:r>
              <a:rPr lang="ru-RU" sz="2400" b="1" dirty="0" err="1">
                <a:latin typeface="Bookman Old Style" panose="02050604050505020204" pitchFamily="18" charset="0"/>
              </a:rPr>
              <a:t>освідченість</a:t>
            </a:r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latin typeface="Bookman Old Style" panose="02050604050505020204" pitchFamily="18" charset="0"/>
              </a:rPr>
              <a:t>педагогів</a:t>
            </a:r>
            <a:r>
              <a:rPr lang="ru-RU" sz="2400" b="1" dirty="0">
                <a:latin typeface="Bookman Old Style" panose="02050604050505020204" pitchFamily="18" charset="0"/>
              </a:rPr>
              <a:t> (</a:t>
            </a:r>
            <a:r>
              <a:rPr lang="ru-RU" sz="2400" b="1" dirty="0" err="1">
                <a:latin typeface="Bookman Old Style" panose="02050604050505020204" pitchFamily="18" charset="0"/>
              </a:rPr>
              <a:t>залучення</a:t>
            </a:r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latin typeface="Bookman Old Style" panose="02050604050505020204" pitchFamily="18" charset="0"/>
              </a:rPr>
              <a:t>молоді</a:t>
            </a:r>
            <a:r>
              <a:rPr lang="ru-RU" sz="2400" b="1" dirty="0">
                <a:latin typeface="Bookman Old Style" panose="02050604050505020204" pitchFamily="18" charset="0"/>
              </a:rPr>
              <a:t> до </a:t>
            </a:r>
            <a:r>
              <a:rPr lang="ru-RU" sz="2400" b="1" dirty="0" err="1">
                <a:latin typeface="Bookman Old Style" panose="02050604050505020204" pitchFamily="18" charset="0"/>
              </a:rPr>
              <a:t>новітніх</a:t>
            </a:r>
            <a:r>
              <a:rPr lang="ru-RU" sz="2400" b="1" dirty="0">
                <a:latin typeface="Bookman Old Style" panose="02050604050505020204" pitchFamily="18" charset="0"/>
              </a:rPr>
              <a:t> платформ та </a:t>
            </a:r>
            <a:r>
              <a:rPr lang="ru-RU" sz="2400" b="1" dirty="0" err="1">
                <a:latin typeface="Bookman Old Style" panose="02050604050505020204" pitchFamily="18" charset="0"/>
              </a:rPr>
              <a:t>проєктів</a:t>
            </a:r>
            <a:r>
              <a:rPr lang="ru-RU" sz="2400" b="1" dirty="0">
                <a:latin typeface="Bookman Old Style" panose="020506040505050202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latin typeface="Bookman Old Style" panose="02050604050505020204" pitchFamily="18" charset="0"/>
              </a:rPr>
              <a:t>Платформа «Ка</a:t>
            </a:r>
            <a:r>
              <a:rPr lang="en-US" sz="2400" b="1" dirty="0">
                <a:latin typeface="Bookman Old Style" panose="02050604050505020204" pitchFamily="18" charset="0"/>
              </a:rPr>
              <a:t>hoot</a:t>
            </a:r>
            <a:r>
              <a:rPr lang="uk-UA" sz="2400" b="1" dirty="0">
                <a:latin typeface="Bookman Old Style" panose="02050604050505020204" pitchFamily="18" charset="0"/>
              </a:rPr>
              <a:t>» як приклад сучасної платформи.</a:t>
            </a:r>
            <a:endParaRPr lang="ru-RU" sz="2400" b="1" dirty="0">
              <a:latin typeface="Bookman Old Style" panose="020506040505050202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Батьківський контроль&quot;. Програми для батьківського контролю на комп'ютері:  відгуки">
            <a:extLst>
              <a:ext uri="{FF2B5EF4-FFF2-40B4-BE49-F238E27FC236}">
                <a16:creationId xmlns:a16="http://schemas.microsoft.com/office/drawing/2014/main" xmlns="" id="{EE86AE13-B1CA-4582-A0C2-9517F1B4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76" y="2211434"/>
            <a:ext cx="2828938" cy="1889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Що таке Kahoot! і чому його варто спробувати для організації дистанційного  навчання">
            <a:extLst>
              <a:ext uri="{FF2B5EF4-FFF2-40B4-BE49-F238E27FC236}">
                <a16:creationId xmlns:a16="http://schemas.microsoft.com/office/drawing/2014/main" xmlns="" id="{CDD8F177-CFE4-4123-9322-BDFF3434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97" y="4503664"/>
            <a:ext cx="2701156" cy="15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41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F3D19-914B-47B3-835D-8E143007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Корисні поради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00BE89-C8EF-442D-8A1B-5DAF4A9E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46" y="1826684"/>
            <a:ext cx="8817837" cy="34506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Завжди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використовуйте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безпечне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інтернет-з'єднання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Використовуйте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спеціальні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хмарні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служби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latin typeface="Bookman Old Style" panose="02050604050505020204" pitchFamily="18" charset="0"/>
              </a:rPr>
              <a:t> </a:t>
            </a:r>
            <a:r>
              <a:rPr lang="ru-RU" sz="1400" b="1" dirty="0" err="1">
                <a:latin typeface="Bookman Old Style" panose="02050604050505020204" pitchFamily="18" charset="0"/>
              </a:rPr>
              <a:t>Використовуйте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складні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паролі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Зробіть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своє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спілкування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безпечним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Потурбуйтесь</a:t>
            </a:r>
            <a:r>
              <a:rPr lang="ru-RU" sz="1400" b="1" dirty="0">
                <a:latin typeface="Bookman Old Style" panose="02050604050505020204" pitchFamily="18" charset="0"/>
              </a:rPr>
              <a:t> про </a:t>
            </a:r>
            <a:r>
              <a:rPr lang="ru-RU" sz="1400" b="1" dirty="0" err="1">
                <a:latin typeface="Bookman Old Style" panose="02050604050505020204" pitchFamily="18" charset="0"/>
              </a:rPr>
              <a:t>безпеку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мобільних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пристроїв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Ніколи</a:t>
            </a:r>
            <a:r>
              <a:rPr lang="ru-RU" sz="1400" b="1" dirty="0">
                <a:latin typeface="Bookman Old Style" panose="02050604050505020204" pitchFamily="18" charset="0"/>
              </a:rPr>
              <a:t> не </a:t>
            </a:r>
            <a:r>
              <a:rPr lang="ru-RU" sz="1400" b="1" dirty="0" err="1">
                <a:latin typeface="Bookman Old Style" panose="02050604050505020204" pitchFamily="18" charset="0"/>
              </a:rPr>
              <a:t>залишайте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свої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пристрої</a:t>
            </a:r>
            <a:r>
              <a:rPr lang="ru-RU" sz="1400" b="1" dirty="0">
                <a:latin typeface="Bookman Old Style" panose="02050604050505020204" pitchFamily="18" charset="0"/>
              </a:rPr>
              <a:t> без </a:t>
            </a:r>
            <a:r>
              <a:rPr lang="ru-RU" sz="1400" b="1" dirty="0" err="1">
                <a:latin typeface="Bookman Old Style" panose="02050604050505020204" pitchFamily="18" charset="0"/>
              </a:rPr>
              <a:t>нагляду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Подбайте</a:t>
            </a:r>
            <a:r>
              <a:rPr lang="ru-RU" sz="1400" b="1" dirty="0">
                <a:latin typeface="Bookman Old Style" panose="02050604050505020204" pitchFamily="18" charset="0"/>
              </a:rPr>
              <a:t> про </a:t>
            </a:r>
            <a:r>
              <a:rPr lang="ru-RU" sz="1400" b="1" dirty="0" err="1">
                <a:latin typeface="Bookman Old Style" panose="02050604050505020204" pitchFamily="18" charset="0"/>
              </a:rPr>
              <a:t>безпеку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під</a:t>
            </a:r>
            <a:r>
              <a:rPr lang="ru-RU" sz="1400" b="1" dirty="0">
                <a:latin typeface="Bookman Old Style" panose="02050604050505020204" pitchFamily="18" charset="0"/>
              </a:rPr>
              <a:t> час </a:t>
            </a:r>
            <a:r>
              <a:rPr lang="ru-RU" sz="1400" b="1" dirty="0" err="1">
                <a:latin typeface="Bookman Old Style" panose="02050604050505020204" pitchFamily="18" charset="0"/>
              </a:rPr>
              <a:t>проведення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платіжних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операцій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Використовуйте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антивірус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Робіть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резервні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копії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даних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>
                <a:latin typeface="Bookman Old Style" panose="02050604050505020204" pitchFamily="18" charset="0"/>
              </a:rPr>
              <a:t>Не </a:t>
            </a:r>
            <a:r>
              <a:rPr lang="ru-RU" sz="1400" b="1" dirty="0" err="1">
                <a:latin typeface="Bookman Old Style" panose="02050604050505020204" pitchFamily="18" charset="0"/>
              </a:rPr>
              <a:t>клікайте</a:t>
            </a:r>
            <a:r>
              <a:rPr lang="ru-RU" sz="1400" b="1" dirty="0">
                <a:latin typeface="Bookman Old Style" panose="02050604050505020204" pitchFamily="18" charset="0"/>
              </a:rPr>
              <a:t> на </a:t>
            </a:r>
            <a:r>
              <a:rPr lang="ru-RU" sz="1400" b="1" dirty="0" err="1">
                <a:latin typeface="Bookman Old Style" panose="02050604050505020204" pitchFamily="18" charset="0"/>
              </a:rPr>
              <a:t>підозрілі</a:t>
            </a:r>
            <a:r>
              <a:rPr lang="ru-RU" sz="1400" b="1" dirty="0"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latin typeface="Bookman Old Style" panose="02050604050505020204" pitchFamily="18" charset="0"/>
              </a:rPr>
              <a:t>вкладення</a:t>
            </a:r>
            <a:r>
              <a:rPr lang="ru-RU" sz="1400" b="1" dirty="0">
                <a:latin typeface="Bookman Old Style" panose="02050604050505020204" pitchFamily="18" charset="0"/>
              </a:rPr>
              <a:t>, </a:t>
            </a:r>
            <a:r>
              <a:rPr lang="ru-RU" sz="1400" b="1" dirty="0" err="1">
                <a:latin typeface="Bookman Old Style" panose="02050604050505020204" pitchFamily="18" charset="0"/>
              </a:rPr>
              <a:t>посилання</a:t>
            </a:r>
            <a:r>
              <a:rPr lang="ru-RU" sz="1400" b="1" dirty="0">
                <a:latin typeface="Bookman Old Style" panose="02050604050505020204" pitchFamily="18" charset="0"/>
              </a:rPr>
              <a:t> і </a:t>
            </a:r>
            <a:r>
              <a:rPr lang="ru-RU" sz="1400" b="1" dirty="0" err="1">
                <a:latin typeface="Bookman Old Style" panose="02050604050505020204" pitchFamily="18" charset="0"/>
              </a:rPr>
              <a:t>банери</a:t>
            </a:r>
            <a:endParaRPr lang="ru-RU" sz="14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dirty="0" err="1">
                <a:latin typeface="Bookman Old Style" panose="02050604050505020204" pitchFamily="18" charset="0"/>
              </a:rPr>
              <a:t>Захистіть</a:t>
            </a:r>
            <a:r>
              <a:rPr lang="ru-RU" sz="1400" b="1" dirty="0">
                <a:latin typeface="Bookman Old Style" panose="02050604050505020204" pitchFamily="18" charset="0"/>
              </a:rPr>
              <a:t> себе </a:t>
            </a:r>
            <a:r>
              <a:rPr lang="ru-RU" sz="1400" b="1" dirty="0" err="1">
                <a:latin typeface="Bookman Old Style" panose="02050604050505020204" pitchFamily="18" charset="0"/>
              </a:rPr>
              <a:t>від</a:t>
            </a:r>
            <a:r>
              <a:rPr lang="ru-RU" sz="1400" b="1" dirty="0">
                <a:latin typeface="Bookman Old Style" panose="02050604050505020204" pitchFamily="18" charset="0"/>
              </a:rPr>
              <a:t> спаму</a:t>
            </a:r>
            <a:r>
              <a:rPr lang="ru-RU" sz="1200" dirty="0">
                <a:latin typeface="Bookman Old Style" panose="02050604050505020204" pitchFamily="18" charset="0"/>
              </a:rPr>
              <a:t/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F1A549-CF6E-49D7-9A53-80D16D97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4396">
            <a:off x="7747075" y="4268593"/>
            <a:ext cx="2566234" cy="147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5E52C7-E523-4863-A19F-6A5891227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5625">
            <a:off x="8090431" y="2273007"/>
            <a:ext cx="2059252" cy="175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47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643A6-7205-486A-89BE-3E055EA4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Доповідачі наради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CFDD5A-B494-4679-8234-31C2FFD4B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5172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Стажило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О.В. </a:t>
            </a:r>
            <a:r>
              <a:rPr lang="uk-UA" sz="2400" b="1" dirty="0">
                <a:latin typeface="Bookman Old Style" panose="02050604050505020204" pitchFamily="18" charset="0"/>
              </a:rPr>
              <a:t>заступник директора з навчально – виховної роботи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Ляшенко Тетяна </a:t>
            </a:r>
            <a:r>
              <a:rPr lang="uk-UA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Володмирівна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b="1" dirty="0">
                <a:latin typeface="Bookman Old Style" panose="02050604050505020204" pitchFamily="18" charset="0"/>
              </a:rPr>
              <a:t>– інспектор відділу </a:t>
            </a:r>
            <a:r>
              <a:rPr lang="uk-UA" sz="2400" b="1" dirty="0" err="1">
                <a:latin typeface="Bookman Old Style" panose="02050604050505020204" pitchFamily="18" charset="0"/>
              </a:rPr>
              <a:t>звязків</a:t>
            </a:r>
            <a:r>
              <a:rPr lang="uk-UA" sz="2400" b="1" dirty="0">
                <a:latin typeface="Bookman Old Style" panose="02050604050505020204" pitchFamily="18" charset="0"/>
              </a:rPr>
              <a:t> з </a:t>
            </a:r>
            <a:r>
              <a:rPr lang="uk-UA" sz="2400" b="1" dirty="0" err="1">
                <a:latin typeface="Bookman Old Style" panose="02050604050505020204" pitchFamily="18" charset="0"/>
              </a:rPr>
              <a:t>громадскістю</a:t>
            </a:r>
            <a:r>
              <a:rPr lang="uk-UA" sz="2400" b="1" dirty="0">
                <a:latin typeface="Bookman Old Style" panose="02050604050505020204" pitchFamily="18" charset="0"/>
              </a:rPr>
              <a:t> управління патрульної поліції в Дніпропетровській області, старший лейтенант поліції.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Грудниста І.В. </a:t>
            </a:r>
            <a:r>
              <a:rPr lang="uk-UA" sz="2400" b="1" dirty="0">
                <a:latin typeface="Bookman Old Style" panose="02050604050505020204" pitchFamily="18" charset="0"/>
              </a:rPr>
              <a:t>класний керівник 5 – А класу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Ульянченко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О.В. </a:t>
            </a:r>
            <a:r>
              <a:rPr lang="uk-UA" sz="2400" b="1" dirty="0">
                <a:latin typeface="Bookman Old Style" panose="02050604050505020204" pitchFamily="18" charset="0"/>
              </a:rPr>
              <a:t>класний керівник 6 – Б класу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Луніна О.О. </a:t>
            </a:r>
            <a:r>
              <a:rPr lang="uk-UA" sz="2400" b="1" dirty="0">
                <a:latin typeface="Bookman Old Style" panose="02050604050505020204" pitchFamily="18" charset="0"/>
              </a:rPr>
              <a:t>класний керівник 6 – А класу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Шпінь</a:t>
            </a: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Л.О </a:t>
            </a:r>
            <a:r>
              <a:rPr lang="uk-UA" sz="2400" b="1" dirty="0">
                <a:latin typeface="Bookman Old Style" panose="02050604050505020204" pitchFamily="18" charset="0"/>
              </a:rPr>
              <a:t>класний керівник 8 – В класу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Шевченко О.Г. </a:t>
            </a:r>
            <a:r>
              <a:rPr lang="uk-UA" sz="2400" b="1" dirty="0">
                <a:latin typeface="Bookman Old Style" panose="02050604050505020204" pitchFamily="18" charset="0"/>
              </a:rPr>
              <a:t>практичний психолог НВК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000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253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1DF97-B949-4D5B-A6E5-399F7D51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Дякую за увагу!</a:t>
            </a:r>
            <a:endParaRPr lang="ru-RU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74F49D3-4D6B-4A9A-B9FD-2FDCE055D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531" y="2318080"/>
            <a:ext cx="4339370" cy="29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139A3-03E8-4370-952D-E558FBD7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256" y="303346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Законодавчі аспекти профілактики правопорушень</a:t>
            </a: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F7BD426-2034-4204-A188-E0719EC06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55" y="1897987"/>
            <a:ext cx="2980391" cy="418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5BB681-DB21-4B8E-9500-4C48EE7ADC00}"/>
              </a:ext>
            </a:extLst>
          </p:cNvPr>
          <p:cNvSpPr/>
          <p:nvPr/>
        </p:nvSpPr>
        <p:spPr>
          <a:xfrm>
            <a:off x="5233181" y="1966302"/>
            <a:ext cx="5521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Тетяна Володимирівна Ляшенко</a:t>
            </a:r>
          </a:p>
          <a:p>
            <a:r>
              <a:rPr lang="uk-UA" b="1" dirty="0">
                <a:latin typeface="Bookman Old Style" panose="02050604050505020204" pitchFamily="18" charset="0"/>
              </a:rPr>
              <a:t>інспектор відділу зв</a:t>
            </a:r>
            <a:r>
              <a:rPr lang="en-US" b="1" dirty="0">
                <a:latin typeface="Bookman Old Style" panose="02050604050505020204" pitchFamily="18" charset="0"/>
              </a:rPr>
              <a:t>’</a:t>
            </a:r>
            <a:r>
              <a:rPr lang="uk-UA" b="1" dirty="0" err="1">
                <a:latin typeface="Bookman Old Style" panose="02050604050505020204" pitchFamily="18" charset="0"/>
              </a:rPr>
              <a:t>язків</a:t>
            </a:r>
            <a:r>
              <a:rPr lang="uk-UA" b="1" dirty="0">
                <a:latin typeface="Bookman Old Style" panose="02050604050505020204" pitchFamily="18" charset="0"/>
              </a:rPr>
              <a:t> з </a:t>
            </a:r>
            <a:r>
              <a:rPr lang="uk-UA" b="1" dirty="0" err="1">
                <a:latin typeface="Bookman Old Style" panose="02050604050505020204" pitchFamily="18" charset="0"/>
              </a:rPr>
              <a:t>громадскістю</a:t>
            </a:r>
            <a:r>
              <a:rPr lang="uk-UA" b="1" dirty="0">
                <a:latin typeface="Bookman Old Style" panose="02050604050505020204" pitchFamily="18" charset="0"/>
              </a:rPr>
              <a:t> управління патрульної поліції в Дніпропетровській області, старший лейтенант поліції</a:t>
            </a:r>
          </a:p>
        </p:txBody>
      </p:sp>
      <p:pic>
        <p:nvPicPr>
          <p:cNvPr id="1026" name="Picture 2" descr="Як працював Відділ зв'язків з громадськістю патрульної поліції?">
            <a:extLst>
              <a:ext uri="{FF2B5EF4-FFF2-40B4-BE49-F238E27FC236}">
                <a16:creationId xmlns:a16="http://schemas.microsoft.com/office/drawing/2014/main" xmlns="" id="{64A79D2C-DD37-489D-AC3F-250F9FB0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4026219"/>
            <a:ext cx="2702170" cy="202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Шкільний офіцер поліції - Харківська спеціалізована школа І-ІІІ ступенів  №29 Харківської міської ради">
            <a:extLst>
              <a:ext uri="{FF2B5EF4-FFF2-40B4-BE49-F238E27FC236}">
                <a16:creationId xmlns:a16="http://schemas.microsoft.com/office/drawing/2014/main" xmlns="" id="{56B2369A-C1CC-4C96-9DE6-C0D9C92C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06" y="3983168"/>
            <a:ext cx="3143250" cy="213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4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81DBC2-A465-4996-BBCE-0F3CBAB7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Система роботи НВК з профілактики правопорушень у навчальному закладі</a:t>
            </a:r>
            <a:br>
              <a:rPr lang="uk-UA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4D4C8E3-BB93-41BD-8279-B797224F2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725236"/>
              </p:ext>
            </p:extLst>
          </p:nvPr>
        </p:nvGraphicFramePr>
        <p:xfrm>
          <a:off x="1045112" y="1858486"/>
          <a:ext cx="10373751" cy="467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A7BD340C-7339-4B91-8B77-6F331D3ACFFA}"/>
              </a:ext>
            </a:extLst>
          </p:cNvPr>
          <p:cNvSpPr/>
          <p:nvPr/>
        </p:nvSpPr>
        <p:spPr>
          <a:xfrm>
            <a:off x="5160497" y="5310554"/>
            <a:ext cx="2630659" cy="1182321"/>
          </a:xfrm>
          <a:prstGeom prst="ellipse">
            <a:avLst/>
          </a:prstGeom>
          <a:noFill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ru-RU" dirty="0">
              <a:highlight>
                <a:srgbClr val="FF0000"/>
              </a:highligh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A6D5B3E-5927-41EF-B398-9967D753D3B4}"/>
              </a:ext>
            </a:extLst>
          </p:cNvPr>
          <p:cNvSpPr/>
          <p:nvPr/>
        </p:nvSpPr>
        <p:spPr>
          <a:xfrm>
            <a:off x="5248089" y="5459795"/>
            <a:ext cx="2732947" cy="1044397"/>
          </a:xfrm>
          <a:prstGeom prst="ellipse">
            <a:avLst/>
          </a:prstGeom>
          <a:ln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uk-UA" sz="1400" b="1" dirty="0">
                <a:latin typeface="Bookman Old Style" panose="02050604050505020204" pitchFamily="18" charset="0"/>
              </a:rPr>
              <a:t>Штрафи для батьків школярів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36FAFE98-172E-465C-9235-5A20B02CB372}"/>
              </a:ext>
            </a:extLst>
          </p:cNvPr>
          <p:cNvSpPr/>
          <p:nvPr/>
        </p:nvSpPr>
        <p:spPr>
          <a:xfrm rot="5400000">
            <a:off x="6229981" y="4838616"/>
            <a:ext cx="596791" cy="38257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56188D57-931B-45A5-95BA-92B643D335F4}"/>
              </a:ext>
            </a:extLst>
          </p:cNvPr>
          <p:cNvSpPr/>
          <p:nvPr/>
        </p:nvSpPr>
        <p:spPr>
          <a:xfrm rot="9471787">
            <a:off x="4515082" y="4303161"/>
            <a:ext cx="596791" cy="37479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91EDF983-0FE8-44F8-829B-DAD3B2E5348F}"/>
              </a:ext>
            </a:extLst>
          </p:cNvPr>
          <p:cNvSpPr/>
          <p:nvPr/>
        </p:nvSpPr>
        <p:spPr>
          <a:xfrm rot="1834268">
            <a:off x="7760370" y="4323347"/>
            <a:ext cx="596791" cy="36918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8FA09343-7987-4A1B-A4E3-87CFEF6AD854}"/>
              </a:ext>
            </a:extLst>
          </p:cNvPr>
          <p:cNvSpPr/>
          <p:nvPr/>
        </p:nvSpPr>
        <p:spPr>
          <a:xfrm rot="20179776">
            <a:off x="7691323" y="3416322"/>
            <a:ext cx="596791" cy="34737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1B92EFE0-4D5E-4E13-8765-575179B274B4}"/>
              </a:ext>
            </a:extLst>
          </p:cNvPr>
          <p:cNvSpPr/>
          <p:nvPr/>
        </p:nvSpPr>
        <p:spPr>
          <a:xfrm rot="16200000">
            <a:off x="6124880" y="2905694"/>
            <a:ext cx="596791" cy="38257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610BF05D-6038-4ECA-BC65-240657534C38}"/>
              </a:ext>
            </a:extLst>
          </p:cNvPr>
          <p:cNvSpPr/>
          <p:nvPr/>
        </p:nvSpPr>
        <p:spPr>
          <a:xfrm rot="12807250">
            <a:off x="4851502" y="3220771"/>
            <a:ext cx="596791" cy="35818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10273-F8AB-4220-B513-F43DACCA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Статистика правопорушень по НВК</a:t>
            </a:r>
            <a:b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 І семестр </a:t>
            </a:r>
            <a:b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2020 – 2021 навчальний рік</a:t>
            </a:r>
            <a:endParaRPr lang="ru-RU" sz="3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AF982DC9-164D-415C-BB41-CCD467DCBC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387237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9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915CF8-EF22-4559-A90D-8731AE18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43894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Алгоритм дій класного керівника </a:t>
            </a:r>
            <a:b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 випадку систематичних порушень </a:t>
            </a:r>
            <a:b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правил поведінки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7A94E2-128D-4848-97F9-12DDAF6E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67417" cy="42318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Телефонний зв’язок з батьками, повідомлення про ситуацію що склалася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Акт – вихід на дім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Запрошення на особисту бесіду повідомлення батькам про адміністративну відповідальність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Наявність доповідних записок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Офіційне запрошення батьків на співбесіду до адміністрації закладу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Офіційне запрошення батьків на Раду профілактики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Збір документів для подання на штраф для батьків</a:t>
            </a:r>
          </a:p>
        </p:txBody>
      </p:sp>
      <p:pic>
        <p:nvPicPr>
          <p:cNvPr id="2050" name="Picture 2" descr="ПОРАДА КЕРІВНИКУ. УЯВІТЬ, ЩО ВИ БЕЗ РУК | SP \ САВЧИНПОСТ">
            <a:extLst>
              <a:ext uri="{FF2B5EF4-FFF2-40B4-BE49-F238E27FC236}">
                <a16:creationId xmlns:a16="http://schemas.microsoft.com/office/drawing/2014/main" xmlns="" id="{6E25937A-2BE8-4E8F-9957-1DB72F5B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77" y="2130304"/>
            <a:ext cx="4576500" cy="345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4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930CC3-6D7B-4C79-B7AF-A94BE68F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365125"/>
            <a:ext cx="9172136" cy="1325563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Практичний виступ класного керівника</a:t>
            </a:r>
            <a:b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«Систематичні порушення правил поведінки у колективі» </a:t>
            </a:r>
            <a:b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6E7F69-3151-49AF-8719-AFC97CE54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2400" b="1" dirty="0">
                <a:latin typeface="Bookman Old Style" panose="02050604050505020204" pitchFamily="18" charset="0"/>
              </a:rPr>
              <a:t>Грудниста Ірина Вікторівна</a:t>
            </a:r>
          </a:p>
          <a:p>
            <a:pPr marL="0" indent="0" algn="ctr">
              <a:buNone/>
            </a:pPr>
            <a:r>
              <a:rPr lang="uk-UA" sz="2400" b="1" dirty="0">
                <a:latin typeface="Bookman Old Style" panose="02050604050505020204" pitchFamily="18" charset="0"/>
              </a:rPr>
              <a:t>Класний керівник 5 – А класу</a:t>
            </a:r>
            <a:endParaRPr lang="ru-RU" sz="2400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Після бійки кременчуцькі школярі потрапили до лікарні | Новости">
            <a:extLst>
              <a:ext uri="{FF2B5EF4-FFF2-40B4-BE49-F238E27FC236}">
                <a16:creationId xmlns:a16="http://schemas.microsoft.com/office/drawing/2014/main" xmlns="" id="{A88A93A8-535E-4799-9514-C4D1F97D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450" y="3839599"/>
            <a:ext cx="3044805" cy="2283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равила поведінки учнів в школі під час уроку та перерви">
            <a:extLst>
              <a:ext uri="{FF2B5EF4-FFF2-40B4-BE49-F238E27FC236}">
                <a16:creationId xmlns:a16="http://schemas.microsoft.com/office/drawing/2014/main" xmlns="" id="{C829272D-1360-4FBD-BC10-82F44E78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5" y="3025105"/>
            <a:ext cx="2900893" cy="189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НЗ №18 &quot;Вербиченька&quot; Черкаської міської ради - На допомогу батькам">
            <a:extLst>
              <a:ext uri="{FF2B5EF4-FFF2-40B4-BE49-F238E27FC236}">
                <a16:creationId xmlns:a16="http://schemas.microsoft.com/office/drawing/2014/main" xmlns="" id="{C84DBA71-B74D-4EEA-A9FC-A0E42E31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70" y="3589339"/>
            <a:ext cx="3044805" cy="17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7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915CF8-EF22-4559-A90D-8731AE18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11" y="354614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Алгоритм дій класного керівника </a:t>
            </a:r>
            <a:b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 випадку низької результативності навчання та порушень поведінки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7A94E2-128D-4848-97F9-12DDAF6E5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29" y="1854883"/>
            <a:ext cx="6528582" cy="41238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Телефонний зв’язок з батьками, повідомлення про ситуацію що склалася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Акт – вихід на дім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Запрошення на особисту бесіду повідомлення батькам про адміністративну відповідальність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Наявність доповідних записок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Офіційне запрошення батьків на співбесіду до адміністрації закладу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Офіційне запрошення батьків на Раду профілактики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sz="1800" b="1" dirty="0">
                <a:latin typeface="Bookman Old Style" panose="02050604050505020204" pitchFamily="18" charset="0"/>
              </a:rPr>
              <a:t>Збір документів для подання на штраф для батьків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uk-UA" sz="2000" b="1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УВАГА! Конкурс 2018">
            <a:extLst>
              <a:ext uri="{FF2B5EF4-FFF2-40B4-BE49-F238E27FC236}">
                <a16:creationId xmlns:a16="http://schemas.microsoft.com/office/drawing/2014/main" xmlns="" id="{2F4E91D6-8CF9-40FB-9F3E-8B568976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53" y="2145308"/>
            <a:ext cx="2136677" cy="362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0030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805</TotalTime>
  <Words>978</Words>
  <Application>Microsoft Office PowerPoint</Application>
  <PresentationFormat>Произвольный</PresentationFormat>
  <Paragraphs>163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Галерея</vt:lpstr>
      <vt:lpstr>Педагогічна рада</vt:lpstr>
      <vt:lpstr>Питання до обговорення</vt:lpstr>
      <vt:lpstr> Доповідачі наради</vt:lpstr>
      <vt:lpstr>Законодавчі аспекти профілактики правопорушень</vt:lpstr>
      <vt:lpstr>Система роботи НВК з профілактики правопорушень у навчальному закладі </vt:lpstr>
      <vt:lpstr>Статистика правопорушень по НВК за І семестр  2020 – 2021 навчальний рік</vt:lpstr>
      <vt:lpstr>Алгоритм дій класного керівника  у випадку систематичних порушень  правил поведінки</vt:lpstr>
      <vt:lpstr>Практичний виступ класного керівника «Систематичні порушення правил поведінки у колективі»  </vt:lpstr>
      <vt:lpstr>Алгоритм дій класного керівника  у випадку низької результативності навчання та порушень поведінки</vt:lpstr>
      <vt:lpstr>Практичний виступ класних керівників  «Низька результативність навчання та систематичне порушення поведінки»</vt:lpstr>
      <vt:lpstr>Протидія булінгу та насильству  в освітньому середовищі</vt:lpstr>
      <vt:lpstr>Форми булінгу   в освітньому середовищі </vt:lpstr>
      <vt:lpstr>Відповідальність  за спричинення булінгу</vt:lpstr>
      <vt:lpstr>Допомога у разі  виявлення факту булінгу</vt:lpstr>
      <vt:lpstr> Виявлення та реагування працівників закладів освіти на випадки домашнього насильства  Згідно Закоу України  «Про запобігання та протидію домашньому насильству»</vt:lpstr>
      <vt:lpstr>Як Ви можете виявити наслідки насильства?</vt:lpstr>
      <vt:lpstr>Алгоритм дій працівників закладів освіти при виявленні фактів домашнього насилля</vt:lpstr>
      <vt:lpstr>Пам’ятайте!  Ви представник держави і зобов’язані повідомити про випадок насильства відносно дитини</vt:lpstr>
      <vt:lpstr>Запобігання та протидія домашньому насиллю</vt:lpstr>
      <vt:lpstr>Корисні правові посилання </vt:lpstr>
      <vt:lpstr>Практичний виступ класного керівника  « Дії класного керівника у випадку виявлення   факту домашнього насилля»</vt:lpstr>
      <vt:lpstr>Міський центр соціальної підтримки дітей та сімей «Обійми»</vt:lpstr>
      <vt:lpstr>Психологічна допомога у випадках домашнього насилля</vt:lpstr>
      <vt:lpstr>  Кібербезпека – інформаційна безпека підлітків у соціальних мережах та інтернеті </vt:lpstr>
      <vt:lpstr>НЕБезпека підлітків у соціальних мережах</vt:lpstr>
      <vt:lpstr>Оперативна допомога</vt:lpstr>
      <vt:lpstr>ПОСІБНИКИ, ЯКІ МОН ПРОПОНУЄ ВИКОРИСТОВУВАТИ  БАТЬКАМ І ПЕДАГОГАМ ДЛЯ НАВЧАННЯ ДІТЕЙ БЕЗПЕЧНОМУ КОРИСТУВАННЮ ІНТЕРНЕТОМ: </vt:lpstr>
      <vt:lpstr>Допомога батькам та педагогам у  захисті дітей від загроз інтернету</vt:lpstr>
      <vt:lpstr>Корисні поради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рада</dc:title>
  <dc:creator>Пользователь</dc:creator>
  <cp:lastModifiedBy>Админ</cp:lastModifiedBy>
  <cp:revision>70</cp:revision>
  <dcterms:created xsi:type="dcterms:W3CDTF">2021-04-07T07:14:13Z</dcterms:created>
  <dcterms:modified xsi:type="dcterms:W3CDTF">2021-06-02T12:06:53Z</dcterms:modified>
</cp:coreProperties>
</file>